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wav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6"/>
  </p:notesMasterIdLst>
  <p:sldIdLst>
    <p:sldId id="256" r:id="rId2"/>
    <p:sldId id="278" r:id="rId3"/>
    <p:sldId id="317" r:id="rId4"/>
    <p:sldId id="321" r:id="rId5"/>
    <p:sldId id="290" r:id="rId6"/>
    <p:sldId id="273" r:id="rId7"/>
    <p:sldId id="257" r:id="rId8"/>
    <p:sldId id="266" r:id="rId9"/>
    <p:sldId id="269" r:id="rId10"/>
    <p:sldId id="279" r:id="rId11"/>
    <p:sldId id="258" r:id="rId12"/>
    <p:sldId id="277" r:id="rId13"/>
    <p:sldId id="274" r:id="rId14"/>
    <p:sldId id="259" r:id="rId15"/>
    <p:sldId id="260" r:id="rId16"/>
    <p:sldId id="262" r:id="rId17"/>
    <p:sldId id="265" r:id="rId18"/>
    <p:sldId id="261" r:id="rId19"/>
    <p:sldId id="293" r:id="rId20"/>
    <p:sldId id="294" r:id="rId21"/>
    <p:sldId id="295" r:id="rId22"/>
    <p:sldId id="296" r:id="rId23"/>
    <p:sldId id="298" r:id="rId24"/>
    <p:sldId id="267" r:id="rId25"/>
    <p:sldId id="280" r:id="rId26"/>
    <p:sldId id="275" r:id="rId27"/>
    <p:sldId id="263" r:id="rId28"/>
    <p:sldId id="264" r:id="rId29"/>
    <p:sldId id="276" r:id="rId30"/>
    <p:sldId id="268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70" r:id="rId40"/>
    <p:sldId id="281" r:id="rId41"/>
    <p:sldId id="271" r:id="rId42"/>
    <p:sldId id="272" r:id="rId43"/>
    <p:sldId id="291" r:id="rId44"/>
    <p:sldId id="292" r:id="rId45"/>
    <p:sldId id="299" r:id="rId46"/>
    <p:sldId id="300" r:id="rId47"/>
    <p:sldId id="301" r:id="rId48"/>
    <p:sldId id="302" r:id="rId49"/>
    <p:sldId id="303" r:id="rId50"/>
    <p:sldId id="304" r:id="rId51"/>
    <p:sldId id="318" r:id="rId52"/>
    <p:sldId id="305" r:id="rId53"/>
    <p:sldId id="319" r:id="rId54"/>
    <p:sldId id="310" r:id="rId55"/>
    <p:sldId id="306" r:id="rId56"/>
    <p:sldId id="309" r:id="rId57"/>
    <p:sldId id="312" r:id="rId58"/>
    <p:sldId id="311" r:id="rId59"/>
    <p:sldId id="313" r:id="rId60"/>
    <p:sldId id="307" r:id="rId61"/>
    <p:sldId id="314" r:id="rId62"/>
    <p:sldId id="315" r:id="rId63"/>
    <p:sldId id="316" r:id="rId64"/>
    <p:sldId id="320" r:id="rId65"/>
  </p:sldIdLst>
  <p:sldSz cx="9144000" cy="6858000" type="screen4x3"/>
  <p:notesSz cx="7099300" cy="102346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FFFF"/>
    <a:srgbClr val="FFFFCC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179" autoAdjust="0"/>
  </p:normalViewPr>
  <p:slideViewPr>
    <p:cSldViewPr>
      <p:cViewPr varScale="1">
        <p:scale>
          <a:sx n="81" d="100"/>
          <a:sy n="81" d="100"/>
        </p:scale>
        <p:origin x="-942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982F2A9-76DD-4BFF-B197-C1648CD41B30}" type="datetimeFigureOut">
              <a:rPr lang="pt-BR" smtClean="0"/>
              <a:t>24/03/2018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73DB3A9A-E8BF-4098-AA7F-CB26F59616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2829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B3A9A-E8BF-4098-AA7F-CB26F596163C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9248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cos</a:t>
            </a:r>
            <a:r>
              <a:rPr lang="pt-BR" baseline="0" dirty="0" smtClean="0"/>
              <a:t>(0,1 </a:t>
            </a:r>
            <a:r>
              <a:rPr lang="pt-BR" baseline="0" dirty="0" err="1" smtClean="0"/>
              <a:t>rad</a:t>
            </a:r>
            <a:r>
              <a:rPr lang="pt-BR" baseline="0" dirty="0" smtClean="0"/>
              <a:t>) = 0,9950</a:t>
            </a:r>
          </a:p>
          <a:p>
            <a:r>
              <a:rPr lang="pt-BR" baseline="0" dirty="0" smtClean="0"/>
              <a:t>cos(0,2 </a:t>
            </a:r>
            <a:r>
              <a:rPr lang="pt-BR" baseline="0" dirty="0" err="1" smtClean="0"/>
              <a:t>rad</a:t>
            </a:r>
            <a:r>
              <a:rPr lang="pt-BR" baseline="0" dirty="0" smtClean="0"/>
              <a:t>) = 0,9801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B3A9A-E8BF-4098-AA7F-CB26F596163C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535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pt-BR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envelope contém uma modulação em amplitude residual (idealmente deveria ser constante) que varia com o tempo.</a:t>
            </a:r>
            <a:br>
              <a:rPr lang="pt-BR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pt-BR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ângulo </a:t>
            </a:r>
            <a:r>
              <a:rPr lang="pt-BR" sz="120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θ</a:t>
            </a:r>
            <a:r>
              <a:rPr lang="pt-BR" sz="1200" i="1" kern="1200" baseline="-250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pt-BR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pt-BR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pt-BR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contém distorção harmônica na forma de harmônicas de terceira ordem e superiores da frequência de modulação </a:t>
            </a:r>
            <a:r>
              <a:rPr lang="pt-BR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pt-BR" sz="1200" i="1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pt-BR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B3A9A-E8BF-4098-AA7F-CB26F596163C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7729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B3A9A-E8BF-4098-AA7F-CB26F596163C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4996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Cláudio A. Fleury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1691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Cláudio A. Fleury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3850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Cláudio A. Fleury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4030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25658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520259"/>
            <a:ext cx="2133600" cy="365125"/>
          </a:xfrm>
        </p:spPr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520259"/>
            <a:ext cx="2895600" cy="365125"/>
          </a:xfrm>
        </p:spPr>
        <p:txBody>
          <a:bodyPr/>
          <a:lstStyle/>
          <a:p>
            <a:r>
              <a:rPr lang="pt-BR" smtClean="0"/>
              <a:t>Prof. Cláudio A. Fleury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520259"/>
            <a:ext cx="2133600" cy="365125"/>
          </a:xfrm>
        </p:spPr>
        <p:txBody>
          <a:bodyPr/>
          <a:lstStyle/>
          <a:p>
            <a:fld id="{BD83F45E-AF39-46B8-BD95-7AD0926312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0354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Cláudio A. Fleury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1582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Cláudio A. Fleury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7183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Cláudio A. Fleury</a:t>
            </a: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0305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Cláudio A. Fleury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291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Cláudio A. Fleury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552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Cláudio A. Fleury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6632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Cláudio A. Fleury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4754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smtClean="0"/>
              <a:t>Prof. Cláudio A. Fleury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3F45E-AF39-46B8-BD95-7AD0926312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8976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7" Type="http://schemas.openxmlformats.org/officeDocument/2006/relationships/image" Target="../media/image30.jpe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image" Target="../media/image58.wmf"/><Relationship Id="rId12" Type="http://schemas.openxmlformats.org/officeDocument/2006/relationships/image" Target="../media/image6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62.png"/><Relationship Id="rId5" Type="http://schemas.openxmlformats.org/officeDocument/2006/relationships/image" Target="../media/image57.wmf"/><Relationship Id="rId10" Type="http://schemas.openxmlformats.org/officeDocument/2006/relationships/image" Target="../media/image61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59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image" Target="../media/image540.png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0.jpeg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microsoft.com/office/2007/relationships/media" Target="../media/media2.wav"/><Relationship Id="rId7" Type="http://schemas.openxmlformats.org/officeDocument/2006/relationships/image" Target="../media/image71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7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Relationship Id="rId9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73.png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microsoft.com/office/2007/relationships/media" Target="../media/media2.wav"/><Relationship Id="rId7" Type="http://schemas.openxmlformats.org/officeDocument/2006/relationships/image" Target="../media/image73.png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79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hyperlink" Target="https://en.wikipedia.org/wiki/Radio_Data_System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50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50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29.png"/><Relationship Id="rId10" Type="http://schemas.openxmlformats.org/officeDocument/2006/relationships/image" Target="../media/image135.png"/><Relationship Id="rId4" Type="http://schemas.openxmlformats.org/officeDocument/2006/relationships/image" Target="../media/image128.png"/><Relationship Id="rId9" Type="http://schemas.openxmlformats.org/officeDocument/2006/relationships/image" Target="../media/image13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0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png"/><Relationship Id="rId4" Type="http://schemas.openxmlformats.org/officeDocument/2006/relationships/image" Target="../media/image15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7" Type="http://schemas.openxmlformats.org/officeDocument/2006/relationships/image" Target="../media/image120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0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139928" y="4653136"/>
            <a:ext cx="3536528" cy="106872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Modulações </a:t>
            </a:r>
            <a:br>
              <a:rPr lang="pt-BR" dirty="0" smtClean="0"/>
            </a:br>
            <a:r>
              <a:rPr lang="pt-BR" dirty="0" smtClean="0"/>
              <a:t>Analógicas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705152" y="5877272"/>
            <a:ext cx="2406080" cy="648072"/>
          </a:xfrm>
        </p:spPr>
        <p:txBody>
          <a:bodyPr>
            <a:normAutofit fontScale="62500" lnSpcReduction="20000"/>
          </a:bodyPr>
          <a:lstStyle/>
          <a:p>
            <a:r>
              <a:rPr lang="pt-BR" dirty="0" smtClean="0"/>
              <a:t>Prof. Cláudio</a:t>
            </a:r>
          </a:p>
          <a:p>
            <a:r>
              <a:rPr lang="pt-BR" dirty="0" smtClean="0"/>
              <a:t>2016</a:t>
            </a:r>
            <a:endParaRPr lang="pt-BR" dirty="0"/>
          </a:p>
        </p:txBody>
      </p:sp>
      <p:grpSp>
        <p:nvGrpSpPr>
          <p:cNvPr id="8" name="Grupo 7"/>
          <p:cNvGrpSpPr/>
          <p:nvPr/>
        </p:nvGrpSpPr>
        <p:grpSpPr>
          <a:xfrm>
            <a:off x="467545" y="260648"/>
            <a:ext cx="6117604" cy="1928102"/>
            <a:chOff x="460515" y="188640"/>
            <a:chExt cx="8235686" cy="3976327"/>
          </a:xfrm>
        </p:grpSpPr>
        <p:pic>
          <p:nvPicPr>
            <p:cNvPr id="4" name="Picture 2" descr="https://encrypted-tbn1.gstatic.com/images?q=tbn:ANd9GcS-w9_4fBcGm5GsAm8MpcrOWGcYmYpEUaRO4YW1InZ_xsHDAjW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188640"/>
              <a:ext cx="7728322" cy="3827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CaixaDeTexto 4"/>
            <p:cNvSpPr txBox="1"/>
            <p:nvPr/>
          </p:nvSpPr>
          <p:spPr>
            <a:xfrm rot="16200000">
              <a:off x="106830" y="1546383"/>
              <a:ext cx="10151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 smtClean="0"/>
                <a:t>Informação</a:t>
              </a:r>
            </a:p>
          </p:txBody>
        </p:sp>
        <p:sp>
          <p:nvSpPr>
            <p:cNvPr id="6" name="CaixaDeTexto 5"/>
            <p:cNvSpPr txBox="1"/>
            <p:nvPr/>
          </p:nvSpPr>
          <p:spPr>
            <a:xfrm rot="16200000">
              <a:off x="158894" y="3555568"/>
              <a:ext cx="911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 smtClean="0"/>
                <a:t>Portadora</a:t>
              </a:r>
            </a:p>
          </p:txBody>
        </p:sp>
        <p:sp>
          <p:nvSpPr>
            <p:cNvPr id="7" name="CaixaDeTexto 6"/>
            <p:cNvSpPr txBox="1"/>
            <p:nvPr/>
          </p:nvSpPr>
          <p:spPr>
            <a:xfrm rot="16200000">
              <a:off x="7890468" y="2732396"/>
              <a:ext cx="13036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 smtClean="0"/>
                <a:t>Modulação AM</a:t>
              </a:r>
            </a:p>
          </p:txBody>
        </p:sp>
      </p:grpSp>
      <p:sp>
        <p:nvSpPr>
          <p:cNvPr id="9" name="CaixaDeTexto 8"/>
          <p:cNvSpPr txBox="1"/>
          <p:nvPr/>
        </p:nvSpPr>
        <p:spPr>
          <a:xfrm>
            <a:off x="-36512" y="316542"/>
            <a:ext cx="476862" cy="1535549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pt-BR" sz="1600" b="1" dirty="0" smtClean="0">
                <a:solidFill>
                  <a:srgbClr val="7030A0"/>
                </a:solidFill>
              </a:rPr>
              <a:t>Tempo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1115616" y="2525879"/>
            <a:ext cx="476862" cy="1551002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pt-BR" sz="1600" b="1" dirty="0" smtClean="0">
                <a:solidFill>
                  <a:srgbClr val="7030A0"/>
                </a:solidFill>
              </a:rPr>
              <a:t>Freq.</a:t>
            </a:r>
          </a:p>
        </p:txBody>
      </p:sp>
      <p:pic>
        <p:nvPicPr>
          <p:cNvPr id="3078" name="Picture 6" descr="Resultado de imagem para am dsb espectro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82" y="260649"/>
            <a:ext cx="2381250" cy="185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/>
          <p:cNvSpPr txBox="1"/>
          <p:nvPr/>
        </p:nvSpPr>
        <p:spPr>
          <a:xfrm>
            <a:off x="8771468" y="506712"/>
            <a:ext cx="290842" cy="16158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pt-BR" sz="1050" b="1" dirty="0" smtClean="0"/>
              <a:t> Info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1743056" y="2348880"/>
            <a:ext cx="5800725" cy="1905000"/>
            <a:chOff x="1743056" y="2204864"/>
            <a:chExt cx="5800725" cy="1905000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3056" y="2204864"/>
              <a:ext cx="5800725" cy="190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tângulo 10"/>
            <p:cNvSpPr/>
            <p:nvPr/>
          </p:nvSpPr>
          <p:spPr>
            <a:xfrm>
              <a:off x="5580112" y="3186693"/>
              <a:ext cx="144016" cy="121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4" name="Imagem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654506"/>
            <a:ext cx="4110371" cy="1747242"/>
          </a:xfrm>
          <a:prstGeom prst="rect">
            <a:avLst/>
          </a:prstGeom>
          <a:scene3d>
            <a:camera prst="orthographicFront"/>
            <a:lightRig rig="threePt" dir="t"/>
          </a:scene3d>
          <a:sp3d extrusionH="107950">
            <a:extrusionClr>
              <a:srgbClr val="C00000"/>
            </a:extrusionClr>
          </a:sp3d>
        </p:spPr>
      </p:pic>
      <p:sp>
        <p:nvSpPr>
          <p:cNvPr id="15" name="CaixaDeTexto 14"/>
          <p:cNvSpPr txBox="1"/>
          <p:nvPr/>
        </p:nvSpPr>
        <p:spPr>
          <a:xfrm>
            <a:off x="5996859" y="4005064"/>
            <a:ext cx="1599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 err="1" smtClean="0"/>
              <a:t>fp</a:t>
            </a:r>
            <a:r>
              <a:rPr lang="pt-BR" sz="1200" dirty="0" smtClean="0"/>
              <a:t> - freq. da portadora</a:t>
            </a:r>
            <a:endParaRPr lang="pt-BR" sz="1200" dirty="0" smtClean="0"/>
          </a:p>
        </p:txBody>
      </p:sp>
    </p:spTree>
    <p:extLst>
      <p:ext uri="{BB962C8B-B14F-4D97-AF65-F5344CB8AC3E}">
        <p14:creationId xmlns:p14="http://schemas.microsoft.com/office/powerpoint/2010/main" val="135948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Modulação AM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Lembrando: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Transformada de Fourier</a:t>
            </a:r>
          </a:p>
          <a:p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Cláudio A. Fleury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10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1457533" y="2564904"/>
                <a:ext cx="7074907" cy="2512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0" dirty="0" smtClean="0"/>
                  <a:t>Relação de Euler: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/>
                      </a:rPr>
                      <m:t>cos</m:t>
                    </m:r>
                    <m:d>
                      <m:dPr>
                        <m:ctrlPr>
                          <a:rPr lang="pt-B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/>
                          </a:rPr>
                          <m:t>2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𝜋</m:t>
                        </m:r>
                        <m:sSub>
                          <m:sSubPr>
                            <m:ctrlPr>
                              <a:rPr lang="pt-BR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/>
                                <a:ea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/>
                                <a:ea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</m:d>
                    <m:r>
                      <a:rPr lang="pt-BR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pt-BR" i="1" dirty="0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pt-BR" b="0" i="1" smtClean="0">
                            <a:latin typeface="Cambria Math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pt-BR" b="0" i="1" smtClean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pt-BR" i="1">
                                <a:latin typeface="Cambria Math"/>
                              </a:rPr>
                              <m:t>𝑗</m:t>
                            </m:r>
                            <m:r>
                              <a:rPr lang="pt-BR" i="1">
                                <a:latin typeface="Cambria Math"/>
                              </a:rPr>
                              <m:t>2</m:t>
                            </m:r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sup>
                        </m:sSup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pt-BR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pt-BR" i="1">
                                <a:latin typeface="Cambria Math"/>
                              </a:rPr>
                              <m:t>𝑗</m:t>
                            </m:r>
                            <m:r>
                              <a:rPr lang="pt-BR" i="1">
                                <a:latin typeface="Cambria Math"/>
                              </a:rPr>
                              <m:t>2</m:t>
                            </m:r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endParaRPr lang="pt-BR" dirty="0" smtClean="0"/>
              </a:p>
              <a:p>
                <a:endParaRPr lang="pt-BR" dirty="0" smtClean="0"/>
              </a:p>
              <a:p>
                <a:r>
                  <a:rPr lang="pt-BR" dirty="0" smtClean="0"/>
                  <a:t>E: 			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pt-BR" i="1">
                            <a:latin typeface="Cambria Math"/>
                          </a:rPr>
                          <m:t>𝑗</m:t>
                        </m:r>
                        <m:r>
                          <a:rPr lang="pt-BR" i="1">
                            <a:latin typeface="Cambria Math"/>
                          </a:rPr>
                          <m:t>2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𝜋</m:t>
                        </m:r>
                        <m:sSub>
                          <m:sSub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pt-BR" i="1">
                            <a:latin typeface="Cambria Math"/>
                            <a:ea typeface="Cambria Math"/>
                          </a:rPr>
                          <m:t>𝑡</m:t>
                        </m:r>
                      </m:sup>
                    </m:sSup>
                    <m:r>
                      <a:rPr lang="pt-BR" b="0" i="1" smtClean="0">
                        <a:latin typeface="Cambria Math"/>
                        <a:ea typeface="Cambria Math"/>
                      </a:rPr>
                      <m:t>   </m:t>
                    </m:r>
                    <m:groupChr>
                      <m:groupChrPr>
                        <m:chr m:val="↔"/>
                        <m:vertJc m:val="bot"/>
                        <m:ctrlPr>
                          <a:rPr lang="pt-BR" i="1" smtClean="0">
                            <a:latin typeface="Cambria Math"/>
                            <a:ea typeface="Cambria Math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pt-BR" i="1" smtClean="0">
                            <a:latin typeface="Cambria Math"/>
                            <a:ea typeface="Cambria Math"/>
                          </a:rPr>
                          <m:t>ℱ</m:t>
                        </m:r>
                      </m:e>
                    </m:groupChr>
                    <m:r>
                      <a:rPr lang="pt-BR" b="0" i="1" smtClean="0">
                        <a:latin typeface="Cambria Math"/>
                        <a:ea typeface="Cambria Math"/>
                      </a:rPr>
                      <m:t>   </m:t>
                    </m:r>
                    <m:r>
                      <a:rPr lang="pt-BR" i="1" smtClean="0">
                        <a:latin typeface="Cambria Math"/>
                        <a:ea typeface="Cambria Math"/>
                      </a:rPr>
                      <m:t>𝛿</m:t>
                    </m:r>
                    <m:r>
                      <a:rPr lang="pt-BR" b="0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pt-BR" b="0" i="1" smtClean="0">
                        <a:latin typeface="Cambria Math"/>
                        <a:ea typeface="Cambria Math"/>
                      </a:rPr>
                      <m:t>𝑓</m:t>
                    </m:r>
                    <m:r>
                      <a:rPr lang="pt-BR" b="0" i="1" smtClean="0">
                        <a:latin typeface="Cambria Math"/>
                        <a:ea typeface="Cambria Math"/>
                      </a:rPr>
                      <m:t>−</m:t>
                    </m:r>
                    <m:sSub>
                      <m:sSub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𝑓</m:t>
                        </m:r>
                      </m:e>
                      <m:sub>
                        <m:r>
                          <a:rPr lang="pt-BR" i="1">
                            <a:latin typeface="Cambria Math"/>
                            <a:ea typeface="Cambria Math"/>
                          </a:rPr>
                          <m:t>𝑐</m:t>
                        </m:r>
                      </m:sub>
                    </m:sSub>
                    <m:r>
                      <a:rPr lang="pt-BR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pt-BR" dirty="0" smtClean="0"/>
              </a:p>
              <a:p>
                <a:endParaRPr lang="pt-BR" dirty="0" smtClean="0"/>
              </a:p>
              <a:p>
                <a:r>
                  <a:rPr lang="pt-BR" dirty="0" smtClean="0"/>
                  <a:t>Logo:     		          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/>
                      </a:rPr>
                      <m:t>   </m:t>
                    </m:r>
                    <m:r>
                      <m:rPr>
                        <m:sty m:val="p"/>
                      </m:rPr>
                      <a:rPr lang="pt-BR">
                        <a:latin typeface="Cambria Math"/>
                      </a:rPr>
                      <m:t>cos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2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𝜋</m:t>
                        </m:r>
                        <m:sSub>
                          <m:sSubPr>
                            <m:ctrlPr>
                              <a:rPr lang="pt-BR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pt-BR" i="1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</m:d>
                    <m:r>
                      <a:rPr lang="pt-BR" b="0" i="1" smtClean="0">
                        <a:latin typeface="Cambria Math"/>
                        <a:ea typeface="Cambria Math"/>
                      </a:rPr>
                      <m:t>     </m:t>
                    </m:r>
                    <m:groupChr>
                      <m:groupChrPr>
                        <m:chr m:val="↔"/>
                        <m:vertJc m:val="bot"/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pt-BR" i="1">
                            <a:latin typeface="Cambria Math"/>
                            <a:ea typeface="Cambria Math"/>
                          </a:rPr>
                          <m:t>ℱ</m:t>
                        </m:r>
                      </m:e>
                    </m:groupChr>
                    <m:r>
                      <a:rPr lang="pt-BR" b="0" i="1" smtClean="0">
                        <a:latin typeface="Cambria Math"/>
                        <a:ea typeface="Cambria Math"/>
                      </a:rPr>
                      <m:t>    </m:t>
                    </m:r>
                    <m:f>
                      <m:fPr>
                        <m:ctrlPr>
                          <a:rPr lang="pt-BR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d>
                          <m:dPr>
                            <m:begChr m:val="["/>
                            <m:endChr m:val="]"/>
                            <m:ctrlPr>
                              <a:rPr lang="pt-BR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𝛿</m:t>
                            </m:r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𝑓</m:t>
                                </m:r>
                                <m:r>
                                  <a:rPr lang="pt-BR" b="0" i="1" smtClean="0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pt-BR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/>
                                        <a:ea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/>
                                        <a:ea typeface="Cambria Math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+</m:t>
                            </m:r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𝛿</m:t>
                            </m:r>
                            <m:d>
                              <m:d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𝑓</m:t>
                                </m:r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pt-BR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/>
                                        <a:ea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/>
                                        <a:ea typeface="Cambria Math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pt-BR" b="0" dirty="0" smtClean="0">
                  <a:ea typeface="Cambria Math"/>
                </a:endParaRPr>
              </a:p>
              <a:p>
                <a:pPr algn="ctr"/>
                <a:endParaRPr lang="pt-BR" dirty="0">
                  <a:ea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/>
                          <a:ea typeface="Cambria Math"/>
                        </a:rPr>
                        <m:t>               </m:t>
                      </m:r>
                      <m:r>
                        <a:rPr lang="pt-BR" b="0" i="1" smtClean="0">
                          <a:latin typeface="Cambria Math"/>
                          <a:ea typeface="Cambria Math"/>
                        </a:rPr>
                        <m:t>𝑚</m:t>
                      </m:r>
                      <m:d>
                        <m:dPr>
                          <m:ctrlPr>
                            <a:rPr lang="pt-BR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  <m:r>
                        <a:rPr lang="pt-BR" b="0" i="1" smtClean="0">
                          <a:latin typeface="Cambria Math"/>
                          <a:ea typeface="Cambria Math"/>
                        </a:rPr>
                        <m:t>.</m:t>
                      </m:r>
                      <m:sSup>
                        <m:sSupPr>
                          <m:ctrlPr>
                            <a:rPr lang="pt-BR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pt-BR" i="1">
                              <a:latin typeface="Cambria Math"/>
                            </a:rPr>
                            <m:t>𝑗</m:t>
                          </m:r>
                          <m:r>
                            <a:rPr lang="pt-BR" i="1">
                              <a:latin typeface="Cambria Math"/>
                            </a:rPr>
                            <m:t>2</m:t>
                          </m:r>
                          <m:r>
                            <a:rPr lang="pt-BR" i="1">
                              <a:latin typeface="Cambria Math"/>
                              <a:ea typeface="Cambria Math"/>
                            </a:rPr>
                            <m:t>𝜋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BR" i="1">
                                  <a:latin typeface="Cambria Math"/>
                                  <a:ea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lang="pt-BR" i="1"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</m:sSup>
                      <m:r>
                        <a:rPr lang="pt-BR" i="1">
                          <a:latin typeface="Cambria Math"/>
                          <a:ea typeface="Cambria Math"/>
                        </a:rPr>
                        <m:t>   </m:t>
                      </m:r>
                      <m:groupChr>
                        <m:groupChrPr>
                          <m:chr m:val="↔"/>
                          <m:vertJc m:val="bot"/>
                          <m:ctrlPr>
                            <a:rPr lang="pt-BR" i="1">
                              <a:latin typeface="Cambria Math"/>
                              <a:ea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pt-BR" i="1">
                              <a:latin typeface="Cambria Math"/>
                              <a:ea typeface="Cambria Math"/>
                            </a:rPr>
                            <m:t>ℱ</m:t>
                          </m:r>
                        </m:e>
                      </m:groupChr>
                      <m:r>
                        <a:rPr lang="pt-BR" i="1">
                          <a:latin typeface="Cambria Math"/>
                          <a:ea typeface="Cambria Math"/>
                        </a:rPr>
                        <m:t>   </m:t>
                      </m:r>
                      <m:r>
                        <a:rPr lang="pt-BR" b="0" i="1" smtClean="0">
                          <a:latin typeface="Cambria Math"/>
                          <a:ea typeface="Cambria Math"/>
                        </a:rPr>
                        <m:t>𝑀</m:t>
                      </m:r>
                      <m:r>
                        <a:rPr lang="pt-BR" i="1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pt-BR" i="1">
                          <a:latin typeface="Cambria Math"/>
                          <a:ea typeface="Cambria Math"/>
                        </a:rPr>
                        <m:t>𝑓</m:t>
                      </m:r>
                      <m:r>
                        <a:rPr lang="pt-BR" i="1">
                          <a:latin typeface="Cambria Math"/>
                          <a:ea typeface="Cambria Math"/>
                        </a:rPr>
                        <m:t>−</m:t>
                      </m:r>
                      <m:sSub>
                        <m:sSubPr>
                          <m:ctrlPr>
                            <a:rPr lang="pt-BR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  <a:ea typeface="Cambria Math"/>
                            </a:rPr>
                            <m:t>𝑓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  <a:ea typeface="Cambria Math"/>
                            </a:rPr>
                            <m:t>𝑐</m:t>
                          </m:r>
                        </m:sub>
                      </m:sSub>
                      <m:r>
                        <a:rPr lang="pt-BR" i="1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pt-BR" b="0" dirty="0" smtClean="0">
                  <a:ea typeface="Cambria Math"/>
                </a:endParaRPr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533" y="2564904"/>
                <a:ext cx="7074907" cy="2512676"/>
              </a:xfrm>
              <a:prstGeom prst="rect">
                <a:avLst/>
              </a:prstGeom>
              <a:blipFill rotWithShape="1">
                <a:blip r:embed="rId2"/>
                <a:stretch>
                  <a:fillRect l="-6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upo 8"/>
          <p:cNvGrpSpPr/>
          <p:nvPr/>
        </p:nvGrpSpPr>
        <p:grpSpPr>
          <a:xfrm>
            <a:off x="-14697" y="-16234"/>
            <a:ext cx="788079" cy="843818"/>
            <a:chOff x="-14697" y="-16234"/>
            <a:chExt cx="788079" cy="843818"/>
          </a:xfrm>
        </p:grpSpPr>
        <p:sp>
          <p:nvSpPr>
            <p:cNvPr id="10" name="Triângulo retângulo 9"/>
            <p:cNvSpPr/>
            <p:nvPr/>
          </p:nvSpPr>
          <p:spPr>
            <a:xfrm rot="5400000">
              <a:off x="-22762" y="31440"/>
              <a:ext cx="827584" cy="764704"/>
            </a:xfrm>
            <a:prstGeom prst="rtTriangl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36000" rIns="36000" rtlCol="0" anchor="ctr"/>
            <a:lstStyle/>
            <a:p>
              <a:pPr algn="ctr"/>
              <a:endParaRPr lang="pt-BR" b="1" dirty="0"/>
            </a:p>
          </p:txBody>
        </p:sp>
        <p:sp>
          <p:nvSpPr>
            <p:cNvPr id="11" name="Retângulo 10"/>
            <p:cNvSpPr/>
            <p:nvPr/>
          </p:nvSpPr>
          <p:spPr>
            <a:xfrm rot="18780000">
              <a:off x="-63449" y="32518"/>
              <a:ext cx="558454" cy="46095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 anchorCtr="0"/>
            <a:lstStyle/>
            <a:p>
              <a:pPr algn="ctr"/>
              <a:r>
                <a:rPr lang="pt-BR" b="1" dirty="0" smtClean="0"/>
                <a:t>AM</a:t>
              </a:r>
              <a:endParaRPr lang="pt-B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1075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/>
          <p:cNvGrpSpPr/>
          <p:nvPr/>
        </p:nvGrpSpPr>
        <p:grpSpPr>
          <a:xfrm>
            <a:off x="4355976" y="3309256"/>
            <a:ext cx="4608512" cy="2784040"/>
            <a:chOff x="4572000" y="2631353"/>
            <a:chExt cx="4608512" cy="278404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2631353"/>
              <a:ext cx="4608512" cy="2784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CaixaDeTexto 8"/>
            <p:cNvSpPr txBox="1"/>
            <p:nvPr/>
          </p:nvSpPr>
          <p:spPr>
            <a:xfrm>
              <a:off x="6536312" y="2865827"/>
              <a:ext cx="290144" cy="20313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pt-BR" sz="1200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lang="pt-BR" sz="1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pt-BR" sz="1200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pt-BR" sz="1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17" name="CaixaDeTexto 16"/>
            <p:cNvSpPr txBox="1"/>
            <p:nvPr/>
          </p:nvSpPr>
          <p:spPr>
            <a:xfrm>
              <a:off x="6587250" y="4201698"/>
              <a:ext cx="289006" cy="22344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pt-BR" sz="12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pt-BR" sz="1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pt-BR" sz="1200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pt-BR" sz="1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Modulação AM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Espectro, </a:t>
            </a:r>
            <a:r>
              <a:rPr lang="pt-BR" i="1" dirty="0" smtClean="0"/>
              <a:t>S</a:t>
            </a:r>
            <a:r>
              <a:rPr lang="pt-BR" dirty="0" smtClean="0"/>
              <a:t>(</a:t>
            </a:r>
            <a:r>
              <a:rPr lang="pt-BR" i="1" dirty="0" smtClean="0"/>
              <a:t>f</a:t>
            </a:r>
            <a:r>
              <a:rPr lang="pt-BR" dirty="0" smtClean="0"/>
              <a:t>)</a:t>
            </a:r>
          </a:p>
          <a:p>
            <a:pPr lvl="1"/>
            <a:r>
              <a:rPr lang="pt-BR" dirty="0" smtClean="0"/>
              <a:t>Banda lateral inferior (LSB – </a:t>
            </a:r>
            <a:r>
              <a:rPr lang="en-US" i="1" dirty="0" smtClean="0"/>
              <a:t>Lower Side Band</a:t>
            </a:r>
            <a:r>
              <a:rPr lang="pt-BR" dirty="0" smtClean="0"/>
              <a:t>)</a:t>
            </a:r>
          </a:p>
          <a:p>
            <a:pPr lvl="1"/>
            <a:r>
              <a:rPr lang="pt-BR" dirty="0" smtClean="0"/>
              <a:t>Banda lateral superior (USB – </a:t>
            </a:r>
            <a:r>
              <a:rPr lang="en-US" i="1" dirty="0" smtClean="0"/>
              <a:t>Upper Side Band</a:t>
            </a:r>
            <a:r>
              <a:rPr lang="pt-BR" dirty="0" smtClean="0"/>
              <a:t>)</a:t>
            </a:r>
          </a:p>
          <a:p>
            <a:pPr lvl="1"/>
            <a:endParaRPr lang="pt-BR" dirty="0" smtClean="0"/>
          </a:p>
          <a:p>
            <a:pPr lvl="1"/>
            <a:endParaRPr lang="pt-BR" dirty="0"/>
          </a:p>
          <a:p>
            <a:pPr lvl="1"/>
            <a:endParaRPr lang="pt-BR" dirty="0" smtClean="0"/>
          </a:p>
          <a:p>
            <a:pPr lvl="1"/>
            <a:endParaRPr lang="pt-BR" dirty="0" smtClean="0"/>
          </a:p>
          <a:p>
            <a:pPr lvl="1"/>
            <a:endParaRPr lang="pt-BR" dirty="0"/>
          </a:p>
          <a:p>
            <a:pPr lvl="1"/>
            <a:r>
              <a:rPr lang="pt-BR" dirty="0" smtClean="0"/>
              <a:t>O espectro de um sinal AM-DSB</a:t>
            </a:r>
            <a:br>
              <a:rPr lang="pt-BR" dirty="0" smtClean="0"/>
            </a:br>
            <a:r>
              <a:rPr lang="pt-BR" dirty="0" smtClean="0"/>
              <a:t>é limitado pelo sinal modulante</a:t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onde </a:t>
            </a:r>
            <a:r>
              <a:rPr lang="pt-BR" i="1" dirty="0" err="1" smtClean="0">
                <a:latin typeface="Times New Roman" panose="02020603050405020304" pitchFamily="18" charset="0"/>
              </a:rPr>
              <a:t>f</a:t>
            </a:r>
            <a:r>
              <a:rPr lang="pt-BR" i="1" baseline="-25000" dirty="0" err="1" smtClean="0">
                <a:latin typeface="Times New Roman" panose="02020603050405020304" pitchFamily="18" charset="0"/>
              </a:rPr>
              <a:t>m</a:t>
            </a:r>
            <a:r>
              <a:rPr lang="pt-BR" dirty="0" smtClean="0"/>
              <a:t> é a mais alta frequência </a:t>
            </a:r>
            <a:br>
              <a:rPr lang="pt-BR" dirty="0" smtClean="0"/>
            </a:br>
            <a:r>
              <a:rPr lang="pt-BR" dirty="0" smtClean="0"/>
              <a:t>do sinal mensagem, </a:t>
            </a:r>
            <a:r>
              <a:rPr lang="pt-BR" i="1" dirty="0" smtClean="0">
                <a:latin typeface="Times New Roman" panose="02020603050405020304" pitchFamily="18" charset="0"/>
              </a:rPr>
              <a:t>m</a:t>
            </a:r>
            <a:r>
              <a:rPr lang="pt-BR" dirty="0" smtClean="0">
                <a:latin typeface="Times New Roman" panose="02020603050405020304" pitchFamily="18" charset="0"/>
              </a:rPr>
              <a:t>(</a:t>
            </a:r>
            <a:r>
              <a:rPr lang="pt-BR" i="1" dirty="0" smtClean="0">
                <a:latin typeface="Times New Roman" panose="02020603050405020304" pitchFamily="18" charset="0"/>
              </a:rPr>
              <a:t>t</a:t>
            </a:r>
            <a:r>
              <a:rPr lang="pt-BR" dirty="0" smtClean="0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Cláudio A. Fleury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11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2031573" y="2489706"/>
                <a:ext cx="6500867" cy="1011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pt-BR" sz="1600" b="0" i="1" dirty="0" smtClean="0"/>
              </a:p>
              <a:p>
                <a:pPr>
                  <a:spcAft>
                    <a:spcPts val="600"/>
                  </a:spcAft>
                  <a:tabLst>
                    <a:tab pos="450850" algn="l"/>
                  </a:tabLst>
                </a:pPr>
                <a:r>
                  <a:rPr lang="pt-BR" sz="1600" b="0" i="1" dirty="0" smtClean="0"/>
                  <a:t>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sz="1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pt-BR" sz="1600" b="0" i="1" smtClean="0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pt-BR" sz="16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pt-BR" sz="1600" i="1">
                            <a:latin typeface="Cambria Math"/>
                          </a:rPr>
                          <m:t>𝑐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pt-BR" sz="1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pt-BR" sz="1600" b="0" i="1" smtClean="0">
                            <a:latin typeface="Cambria Math"/>
                          </a:rPr>
                          <m:t>1+</m:t>
                        </m:r>
                        <m:r>
                          <a:rPr lang="pt-BR" sz="1600" b="0" i="1" smtClean="0">
                            <a:latin typeface="Cambria Math"/>
                          </a:rPr>
                          <m:t>𝑘𝑎𝑀</m:t>
                        </m:r>
                        <m:d>
                          <m:dPr>
                            <m:ctrlPr>
                              <a:rPr lang="pt-BR" sz="16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pt-BR" sz="1600" b="0" i="1" smtClean="0">
                                <a:latin typeface="Cambria Math"/>
                              </a:rPr>
                              <m:t>𝑓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pt-BR" sz="1600" dirty="0"/>
                          <m:t> </m:t>
                        </m:r>
                      </m:e>
                    </m:d>
                    <m:r>
                      <a:rPr lang="pt-BR" sz="1600" b="0" i="1" smtClean="0">
                        <a:latin typeface="Cambria Math"/>
                        <a:ea typeface="Cambria Math"/>
                      </a:rPr>
                      <m:t>∗</m:t>
                    </m:r>
                    <m:d>
                      <m:dPr>
                        <m:begChr m:val="["/>
                        <m:endChr m:val="]"/>
                        <m:ctrlPr>
                          <a:rPr lang="pt-BR" sz="16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pt-BR" sz="1600" b="0" i="1" smtClean="0">
                            <a:latin typeface="Cambria Math"/>
                            <a:ea typeface="Cambria Math"/>
                          </a:rPr>
                          <m:t>𝛿</m:t>
                        </m:r>
                        <m:d>
                          <m:dPr>
                            <m:ctrlPr>
                              <a:rPr lang="pt-BR" sz="16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pt-BR" sz="1600" b="0" i="1" smtClean="0">
                                <a:latin typeface="Cambria Math"/>
                              </a:rPr>
                              <m:t>𝑓</m:t>
                            </m:r>
                            <m:r>
                              <a:rPr lang="pt-BR" sz="1600" b="0" i="1" smtClean="0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pt-BR" sz="16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600" b="0" i="1" smtClean="0">
                                    <a:latin typeface="Cambria Math"/>
                                    <a:ea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pt-BR" sz="1600" b="0" i="1" smtClean="0">
                                    <a:latin typeface="Cambria Math"/>
                                    <a:ea typeface="Cambria Math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  <m:r>
                          <a:rPr lang="pt-BR" sz="1600" b="0" i="1" smtClean="0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pt-BR" sz="1600" b="0" i="1" smtClean="0">
                            <a:latin typeface="Cambria Math"/>
                            <a:ea typeface="Cambria Math"/>
                          </a:rPr>
                          <m:t>𝛿</m:t>
                        </m:r>
                        <m:d>
                          <m:dPr>
                            <m:ctrlPr>
                              <a:rPr lang="pt-BR" sz="16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pt-BR" sz="1600" b="0" i="1" smtClean="0">
                                <a:latin typeface="Cambria Math"/>
                              </a:rPr>
                              <m:t>𝑓</m:t>
                            </m:r>
                            <m:r>
                              <a:rPr lang="pt-BR" sz="1600" b="0" i="1" smtClean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pt-BR" sz="16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600" b="0" i="1" smtClean="0">
                                    <a:latin typeface="Cambria Math"/>
                                    <a:ea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pt-BR" sz="1600" b="0" i="1" smtClean="0">
                                    <a:latin typeface="Cambria Math"/>
                                    <a:ea typeface="Cambria Math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pt-BR" sz="1600" dirty="0" smtClean="0"/>
                  <a:t>/2 </a:t>
                </a:r>
                <a:r>
                  <a:rPr lang="pt-BR" sz="1600" i="1" dirty="0" smtClean="0">
                    <a:latin typeface="Cambria Math"/>
                  </a:rPr>
                  <a:t>	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pt-BR" sz="1600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1600" b="0" i="1" smtClean="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pt-BR" sz="1600" b="0" i="1" smtClea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pt-BR" sz="1600" b="0" i="1" smtClean="0">
                            <a:latin typeface="Cambria Math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pt-BR" sz="1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pt-BR" sz="1600" i="1">
                            <a:latin typeface="Cambria Math"/>
                            <a:ea typeface="Cambria Math"/>
                          </a:rPr>
                          <m:t>𝛿</m:t>
                        </m:r>
                        <m:d>
                          <m:dPr>
                            <m:ctrlPr>
                              <a:rPr lang="pt-BR" sz="16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pt-BR" sz="1600" i="1">
                                <a:latin typeface="Cambria Math"/>
                              </a:rPr>
                              <m:t>𝑓</m:t>
                            </m:r>
                            <m:r>
                              <a:rPr lang="pt-BR" sz="1600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pt-BR" sz="1600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600" i="1">
                                    <a:latin typeface="Cambria Math"/>
                                    <a:ea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pt-BR" sz="1600" i="1">
                                    <a:latin typeface="Cambria Math"/>
                                    <a:ea typeface="Cambria Math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  <m:r>
                          <a:rPr lang="pt-BR" sz="1600" b="0" i="1" smtClean="0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pt-BR" sz="1600" b="0" i="1" smtClean="0">
                            <a:latin typeface="Cambria Math"/>
                          </a:rPr>
                          <m:t>𝑘</m:t>
                        </m:r>
                        <m:r>
                          <a:rPr lang="pt-BR" sz="1600" b="0" i="1" baseline="-25000" smtClean="0">
                            <a:latin typeface="Cambria Math"/>
                          </a:rPr>
                          <m:t>𝑎</m:t>
                        </m:r>
                        <m:r>
                          <a:rPr lang="pt-BR" sz="1600" b="0" i="1" smtClean="0">
                            <a:latin typeface="Cambria Math"/>
                          </a:rPr>
                          <m:t>𝑀</m:t>
                        </m:r>
                        <m:d>
                          <m:dPr>
                            <m:ctrlPr>
                              <a:rPr lang="pt-BR" sz="16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pt-BR" sz="1600" b="0" i="1" smtClean="0">
                                <a:latin typeface="Cambria Math"/>
                              </a:rPr>
                              <m:t>𝑓</m:t>
                            </m:r>
                            <m:r>
                              <a:rPr lang="pt-BR" sz="1600" b="0" i="1" smtClean="0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pt-BR" sz="16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600" b="0" i="1" smtClean="0">
                                    <a:latin typeface="Cambria Math"/>
                                    <a:ea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pt-BR" sz="1600" b="0" i="1" smtClean="0">
                                    <a:latin typeface="Cambria Math"/>
                                    <a:ea typeface="Cambria Math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  <m:r>
                          <a:rPr lang="pt-BR" sz="1600" b="0" i="1" smtClean="0">
                            <a:latin typeface="Cambria Math"/>
                          </a:rPr>
                          <m:t>+</m:t>
                        </m:r>
                        <m:r>
                          <a:rPr lang="pt-BR" sz="1600" i="1">
                            <a:latin typeface="Cambria Math"/>
                            <a:ea typeface="Cambria Math"/>
                          </a:rPr>
                          <m:t>𝛿</m:t>
                        </m:r>
                        <m:d>
                          <m:dPr>
                            <m:ctrlPr>
                              <a:rPr lang="pt-BR" sz="16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pt-BR" sz="1600" i="1">
                                <a:latin typeface="Cambria Math"/>
                              </a:rPr>
                              <m:t>𝑓</m:t>
                            </m:r>
                            <m:r>
                              <a:rPr lang="pt-BR" sz="1600" b="0" i="1" smtClean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pt-BR" sz="1600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600" i="1">
                                    <a:latin typeface="Cambria Math"/>
                                    <a:ea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pt-BR" sz="1600" i="1">
                                    <a:latin typeface="Cambria Math"/>
                                    <a:ea typeface="Cambria Math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  <m:r>
                          <a:rPr lang="pt-BR" sz="1600" b="0" i="1" smtClean="0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pt-BR" sz="1600" i="1">
                            <a:latin typeface="Cambria Math"/>
                          </a:rPr>
                          <m:t>𝑘</m:t>
                        </m:r>
                        <m:r>
                          <a:rPr lang="pt-BR" sz="1600" i="1" baseline="-25000">
                            <a:latin typeface="Cambria Math"/>
                          </a:rPr>
                          <m:t>𝑎</m:t>
                        </m:r>
                        <m:r>
                          <a:rPr lang="pt-BR" sz="1600" b="0" i="1" smtClean="0">
                            <a:latin typeface="Cambria Math"/>
                          </a:rPr>
                          <m:t>𝑀</m:t>
                        </m:r>
                        <m:d>
                          <m:dPr>
                            <m:ctrlPr>
                              <a:rPr lang="pt-BR" sz="16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pt-BR" sz="1600" b="0" i="1" smtClean="0">
                                <a:latin typeface="Cambria Math"/>
                              </a:rPr>
                              <m:t>𝑓</m:t>
                            </m:r>
                            <m:r>
                              <a:rPr lang="pt-BR" sz="1600" b="0" i="1" smtClean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pt-BR" sz="16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600" b="0" i="1" smtClean="0">
                                    <a:latin typeface="Cambria Math"/>
                                    <a:ea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pt-BR" sz="1600" b="0" i="1" smtClean="0">
                                    <a:latin typeface="Cambria Math"/>
                                    <a:ea typeface="Cambria Math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pt-BR" sz="1600" dirty="0" smtClean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573" y="2489706"/>
                <a:ext cx="6500867" cy="1011302"/>
              </a:xfrm>
              <a:prstGeom prst="rect">
                <a:avLst/>
              </a:prstGeom>
              <a:blipFill rotWithShape="1">
                <a:blip r:embed="rId3"/>
                <a:stretch>
                  <a:fillRect l="-46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lipse 7"/>
          <p:cNvSpPr/>
          <p:nvPr/>
        </p:nvSpPr>
        <p:spPr>
          <a:xfrm>
            <a:off x="2987824" y="3008326"/>
            <a:ext cx="2222175" cy="59573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5337378" y="3006787"/>
            <a:ext cx="2232248" cy="59573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 para baixo 10"/>
          <p:cNvSpPr/>
          <p:nvPr/>
        </p:nvSpPr>
        <p:spPr>
          <a:xfrm rot="20404619">
            <a:off x="4806623" y="3510052"/>
            <a:ext cx="432048" cy="1539994"/>
          </a:xfrm>
          <a:prstGeom prst="downArrow">
            <a:avLst/>
          </a:prstGeom>
          <a:solidFill>
            <a:srgbClr val="FFC000">
              <a:alpha val="31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/>
              <p:cNvSpPr txBox="1"/>
              <p:nvPr/>
            </p:nvSpPr>
            <p:spPr>
              <a:xfrm>
                <a:off x="2021600" y="4798046"/>
                <a:ext cx="1817485" cy="373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/>
                        </a:rPr>
                        <m:t>𝐵</m:t>
                      </m:r>
                      <m:r>
                        <a:rPr lang="pt-BR" sz="16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1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/>
                            </a:rPr>
                            <m:t>2.</m:t>
                          </m:r>
                          <m:r>
                            <a:rPr lang="pt-BR" sz="1600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  <m:r>
                        <a:rPr lang="pt-BR" sz="1600" b="0" i="1" smtClean="0">
                          <a:latin typeface="Cambria Math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pt-BR" sz="16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6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lang="pt-BR" sz="1600" b="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5" name="CaixaDe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600" y="4798046"/>
                <a:ext cx="1817485" cy="373885"/>
              </a:xfrm>
              <a:prstGeom prst="rect">
                <a:avLst/>
              </a:prstGeom>
              <a:blipFill rotWithShape="1">
                <a:blip r:embed="rId4"/>
                <a:stretch>
                  <a:fillRect t="-127869" r="-28523" b="-1983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ixaDeTexto 12"/>
          <p:cNvSpPr txBox="1"/>
          <p:nvPr/>
        </p:nvSpPr>
        <p:spPr>
          <a:xfrm>
            <a:off x="6890202" y="1700808"/>
            <a:ext cx="207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C00000"/>
                </a:solidFill>
              </a:rPr>
              <a:t>Imagens espelhadas</a:t>
            </a:r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16" name="Chave direita 15"/>
          <p:cNvSpPr/>
          <p:nvPr/>
        </p:nvSpPr>
        <p:spPr>
          <a:xfrm>
            <a:off x="6732240" y="1484784"/>
            <a:ext cx="144016" cy="847163"/>
          </a:xfrm>
          <a:prstGeom prst="rightBrace">
            <a:avLst>
              <a:gd name="adj1" fmla="val 48519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5364088" y="6093296"/>
            <a:ext cx="3164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>
                <a:solidFill>
                  <a:schemeClr val="accent6"/>
                </a:solidFill>
              </a:rPr>
              <a:t>LSB – </a:t>
            </a:r>
            <a:r>
              <a:rPr lang="pt-BR" sz="1200" dirty="0" err="1" smtClean="0">
                <a:solidFill>
                  <a:schemeClr val="accent6"/>
                </a:solidFill>
              </a:rPr>
              <a:t>Lower</a:t>
            </a:r>
            <a:r>
              <a:rPr lang="pt-BR" sz="1200" dirty="0" smtClean="0">
                <a:solidFill>
                  <a:schemeClr val="accent6"/>
                </a:solidFill>
              </a:rPr>
              <a:t> </a:t>
            </a:r>
            <a:r>
              <a:rPr lang="pt-BR" sz="1200" dirty="0" err="1" smtClean="0">
                <a:solidFill>
                  <a:schemeClr val="accent6"/>
                </a:solidFill>
              </a:rPr>
              <a:t>Side</a:t>
            </a:r>
            <a:r>
              <a:rPr lang="pt-BR" sz="1200" dirty="0">
                <a:solidFill>
                  <a:schemeClr val="accent6"/>
                </a:solidFill>
              </a:rPr>
              <a:t> </a:t>
            </a:r>
            <a:r>
              <a:rPr lang="pt-BR" sz="1200" dirty="0" smtClean="0">
                <a:solidFill>
                  <a:schemeClr val="accent6"/>
                </a:solidFill>
              </a:rPr>
              <a:t>Band (banda lateral inferior)</a:t>
            </a:r>
          </a:p>
          <a:p>
            <a:r>
              <a:rPr lang="pt-BR" sz="1200" dirty="0" smtClean="0">
                <a:solidFill>
                  <a:schemeClr val="accent6"/>
                </a:solidFill>
              </a:rPr>
              <a:t>USB – </a:t>
            </a:r>
            <a:r>
              <a:rPr lang="pt-BR" sz="1200" dirty="0" err="1" smtClean="0">
                <a:solidFill>
                  <a:schemeClr val="accent6"/>
                </a:solidFill>
              </a:rPr>
              <a:t>Upper</a:t>
            </a:r>
            <a:r>
              <a:rPr lang="pt-BR" sz="1200" dirty="0" smtClean="0">
                <a:solidFill>
                  <a:schemeClr val="accent6"/>
                </a:solidFill>
              </a:rPr>
              <a:t> </a:t>
            </a:r>
            <a:r>
              <a:rPr lang="pt-BR" sz="1200" dirty="0" err="1" smtClean="0">
                <a:solidFill>
                  <a:schemeClr val="accent6"/>
                </a:solidFill>
              </a:rPr>
              <a:t>Side</a:t>
            </a:r>
            <a:r>
              <a:rPr lang="pt-BR" sz="1200" dirty="0">
                <a:solidFill>
                  <a:schemeClr val="accent6"/>
                </a:solidFill>
              </a:rPr>
              <a:t> </a:t>
            </a:r>
            <a:r>
              <a:rPr lang="pt-BR" sz="1200" dirty="0" smtClean="0">
                <a:solidFill>
                  <a:schemeClr val="accent6"/>
                </a:solidFill>
              </a:rPr>
              <a:t>Band (banda lateral superior)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/>
              <p:cNvSpPr txBox="1"/>
              <p:nvPr/>
            </p:nvSpPr>
            <p:spPr>
              <a:xfrm>
                <a:off x="1984749" y="2363013"/>
                <a:ext cx="314316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tabLst>
                    <a:tab pos="2667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/>
                        </a:rPr>
                        <m:t>𝑠</m:t>
                      </m:r>
                      <m:d>
                        <m:dPr>
                          <m:ctrlPr>
                            <a:rPr lang="pt-BR" sz="1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sz="16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pt-BR" sz="16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1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pt-BR" sz="1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sz="1600" b="0" i="1" smtClean="0">
                              <a:latin typeface="Cambria Math"/>
                            </a:rPr>
                            <m:t>1+</m:t>
                          </m:r>
                          <m:r>
                            <a:rPr lang="pt-BR" sz="1600" b="0" i="1" smtClean="0">
                              <a:latin typeface="Cambria Math"/>
                            </a:rPr>
                            <m:t>𝑘𝑎𝑚</m:t>
                          </m:r>
                          <m:r>
                            <a:rPr lang="pt-BR" sz="1600" b="0" i="1" smtClean="0">
                              <a:latin typeface="Cambria Math"/>
                            </a:rPr>
                            <m:t>(</m:t>
                          </m:r>
                          <m:r>
                            <a:rPr lang="pt-BR" sz="16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pt-BR" sz="1600" b="0" i="1" smtClean="0">
                              <a:latin typeface="Cambria Math"/>
                            </a:rPr>
                            <m:t>)</m:t>
                          </m:r>
                        </m:e>
                      </m:d>
                      <m:r>
                        <m:rPr>
                          <m:sty m:val="p"/>
                        </m:rPr>
                        <a:rPr lang="pt-BR" sz="1600" b="0" i="0" smtClean="0">
                          <a:latin typeface="Cambria Math"/>
                        </a:rPr>
                        <m:t>cos</m:t>
                      </m:r>
                      <m:d>
                        <m:dPr>
                          <m:ctrlPr>
                            <a:rPr lang="pt-BR" sz="1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sz="1600" b="0" i="1" smtClean="0">
                              <a:latin typeface="Cambria Math"/>
                            </a:rPr>
                            <m:t>2</m:t>
                          </m:r>
                          <m:r>
                            <a:rPr lang="pt-BR" sz="1600" b="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  <m:sSub>
                            <m:sSubPr>
                              <m:ctrlPr>
                                <a:rPr lang="pt-BR" sz="16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/>
                                  <a:ea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lang="pt-BR" sz="16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1" name="CaixaDeTexto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4749" y="2363013"/>
                <a:ext cx="3143168" cy="338554"/>
              </a:xfrm>
              <a:prstGeom prst="rect">
                <a:avLst/>
              </a:prstGeom>
              <a:blipFill rotWithShape="1">
                <a:blip r:embed="rId5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Seta para baixo 23"/>
          <p:cNvSpPr/>
          <p:nvPr/>
        </p:nvSpPr>
        <p:spPr>
          <a:xfrm rot="20404619">
            <a:off x="7235601" y="3462522"/>
            <a:ext cx="432048" cy="1339707"/>
          </a:xfrm>
          <a:prstGeom prst="downArrow">
            <a:avLst/>
          </a:prstGeom>
          <a:solidFill>
            <a:srgbClr val="FFC000">
              <a:alpha val="31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2" name="Grupo 21"/>
          <p:cNvGrpSpPr/>
          <p:nvPr/>
        </p:nvGrpSpPr>
        <p:grpSpPr>
          <a:xfrm>
            <a:off x="-14697" y="-16234"/>
            <a:ext cx="788079" cy="843818"/>
            <a:chOff x="-14697" y="-16234"/>
            <a:chExt cx="788079" cy="843818"/>
          </a:xfrm>
        </p:grpSpPr>
        <p:sp>
          <p:nvSpPr>
            <p:cNvPr id="23" name="Triângulo retângulo 22"/>
            <p:cNvSpPr/>
            <p:nvPr/>
          </p:nvSpPr>
          <p:spPr>
            <a:xfrm rot="5400000">
              <a:off x="-22762" y="31440"/>
              <a:ext cx="827584" cy="764704"/>
            </a:xfrm>
            <a:prstGeom prst="rtTriangl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36000" rIns="36000" rtlCol="0" anchor="ctr"/>
            <a:lstStyle/>
            <a:p>
              <a:pPr algn="ctr"/>
              <a:endParaRPr lang="pt-BR" b="1" dirty="0"/>
            </a:p>
          </p:txBody>
        </p:sp>
        <p:sp>
          <p:nvSpPr>
            <p:cNvPr id="25" name="Retângulo 24"/>
            <p:cNvSpPr/>
            <p:nvPr/>
          </p:nvSpPr>
          <p:spPr>
            <a:xfrm rot="18780000">
              <a:off x="-63449" y="32518"/>
              <a:ext cx="558454" cy="46095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 anchorCtr="0"/>
            <a:lstStyle/>
            <a:p>
              <a:pPr algn="ctr"/>
              <a:r>
                <a:rPr lang="pt-BR" b="1" dirty="0" smtClean="0"/>
                <a:t>AM</a:t>
              </a:r>
              <a:endParaRPr lang="pt-B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4569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Modulação AM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Cláudio A. Fleury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12</a:t>
            </a:fld>
            <a:endParaRPr lang="pt-BR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052736"/>
            <a:ext cx="7839075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2699792" y="1559075"/>
            <a:ext cx="60785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b="1" i="1" dirty="0" smtClean="0"/>
              <a:t>S</a:t>
            </a:r>
            <a:r>
              <a:rPr lang="pt-BR" b="1" dirty="0" smtClean="0"/>
              <a:t>(</a:t>
            </a:r>
            <a:r>
              <a:rPr lang="pt-BR" b="1" i="1" dirty="0" smtClean="0"/>
              <a:t>w</a:t>
            </a:r>
            <a:r>
              <a:rPr lang="pt-BR" b="1" dirty="0" smtClean="0"/>
              <a:t>)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6472846" y="1515234"/>
            <a:ext cx="60785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b="1" i="1" dirty="0" smtClean="0"/>
              <a:t>S</a:t>
            </a:r>
            <a:r>
              <a:rPr lang="pt-BR" b="1" dirty="0" smtClean="0"/>
              <a:t>(</a:t>
            </a:r>
            <a:r>
              <a:rPr lang="pt-BR" b="1" i="1" dirty="0" smtClean="0"/>
              <a:t>w</a:t>
            </a:r>
            <a:r>
              <a:rPr lang="pt-BR" b="1" dirty="0" smtClean="0"/>
              <a:t>)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4505480" y="3800615"/>
            <a:ext cx="60785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b="1" i="1" dirty="0" smtClean="0"/>
              <a:t>S</a:t>
            </a:r>
            <a:r>
              <a:rPr lang="pt-BR" b="1" dirty="0" smtClean="0"/>
              <a:t>(</a:t>
            </a:r>
            <a:r>
              <a:rPr lang="pt-BR" b="1" i="1" dirty="0" smtClean="0"/>
              <a:t>w</a:t>
            </a:r>
            <a:r>
              <a:rPr lang="pt-BR" b="1" dirty="0" smtClean="0"/>
              <a:t>)</a:t>
            </a:r>
          </a:p>
        </p:txBody>
      </p:sp>
      <p:grpSp>
        <p:nvGrpSpPr>
          <p:cNvPr id="9" name="Grupo 8"/>
          <p:cNvGrpSpPr/>
          <p:nvPr/>
        </p:nvGrpSpPr>
        <p:grpSpPr>
          <a:xfrm>
            <a:off x="755577" y="1052736"/>
            <a:ext cx="7839074" cy="5486400"/>
            <a:chOff x="755577" y="1052736"/>
            <a:chExt cx="7839074" cy="5486400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915" r="-6915" b="-1230"/>
            <a:stretch/>
          </p:blipFill>
          <p:spPr bwMode="auto">
            <a:xfrm>
              <a:off x="755577" y="1052736"/>
              <a:ext cx="7839074" cy="5486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sp>
          <p:nvSpPr>
            <p:cNvPr id="7" name="CaixaDeTexto 6"/>
            <p:cNvSpPr txBox="1"/>
            <p:nvPr/>
          </p:nvSpPr>
          <p:spPr>
            <a:xfrm>
              <a:off x="5364088" y="5009949"/>
              <a:ext cx="5212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LSB</a:t>
              </a:r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7046654" y="4998374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USB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tângulo 7"/>
                <p:cNvSpPr/>
                <p:nvPr/>
              </p:nvSpPr>
              <p:spPr>
                <a:xfrm>
                  <a:off x="2769918" y="4137505"/>
                  <a:ext cx="673774" cy="19236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250" i="1">
                            <a:latin typeface="Cambria Math"/>
                            <a:ea typeface="Cambria Math"/>
                          </a:rPr>
                          <m:t>𝛿</m:t>
                        </m:r>
                        <m:d>
                          <m:dPr>
                            <m:ctrlPr>
                              <a:rPr lang="pt-BR" sz="1250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sz="1250" i="1">
                                <a:latin typeface="Cambria Math"/>
                                <a:ea typeface="Cambria Math"/>
                              </a:rPr>
                              <m:t>𝑓</m:t>
                            </m:r>
                            <m:r>
                              <a:rPr lang="pt-BR" sz="1250" i="1">
                                <a:latin typeface="Cambria Math"/>
                                <a:ea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pt-BR" sz="1250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250" i="1">
                                    <a:latin typeface="Cambria Math"/>
                                    <a:ea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pt-BR" sz="1250" i="1">
                                    <a:latin typeface="Cambria Math"/>
                                    <a:ea typeface="Cambria Math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pt-BR" sz="1250" dirty="0"/>
                </a:p>
              </p:txBody>
            </p:sp>
          </mc:Choice>
          <mc:Fallback xmlns="">
            <p:sp>
              <p:nvSpPr>
                <p:cNvPr id="8" name="Retângulo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9918" y="4137505"/>
                  <a:ext cx="673774" cy="192360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5405" b="-2903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upo 14"/>
          <p:cNvGrpSpPr/>
          <p:nvPr/>
        </p:nvGrpSpPr>
        <p:grpSpPr>
          <a:xfrm>
            <a:off x="-14697" y="-16234"/>
            <a:ext cx="788079" cy="843818"/>
            <a:chOff x="-14697" y="-16234"/>
            <a:chExt cx="788079" cy="843818"/>
          </a:xfrm>
        </p:grpSpPr>
        <p:sp>
          <p:nvSpPr>
            <p:cNvPr id="16" name="Triângulo retângulo 15"/>
            <p:cNvSpPr/>
            <p:nvPr/>
          </p:nvSpPr>
          <p:spPr>
            <a:xfrm rot="5400000">
              <a:off x="-22762" y="31440"/>
              <a:ext cx="827584" cy="764704"/>
            </a:xfrm>
            <a:prstGeom prst="rtTriangl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36000" rIns="36000" rtlCol="0" anchor="ctr"/>
            <a:lstStyle/>
            <a:p>
              <a:pPr algn="ctr"/>
              <a:endParaRPr lang="pt-BR" b="1" dirty="0"/>
            </a:p>
          </p:txBody>
        </p:sp>
        <p:sp>
          <p:nvSpPr>
            <p:cNvPr id="17" name="Retângulo 16"/>
            <p:cNvSpPr/>
            <p:nvPr/>
          </p:nvSpPr>
          <p:spPr>
            <a:xfrm rot="18780000">
              <a:off x="-63449" y="32518"/>
              <a:ext cx="558454" cy="46095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 anchorCtr="0"/>
            <a:lstStyle/>
            <a:p>
              <a:pPr algn="ctr"/>
              <a:r>
                <a:rPr lang="pt-BR" b="1" dirty="0" smtClean="0"/>
                <a:t>AM</a:t>
              </a:r>
              <a:endParaRPr lang="pt-B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47178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Modulação Analógica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Cláudio A. Fleury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13</a:t>
            </a:fld>
            <a:endParaRPr lang="pt-BR"/>
          </a:p>
        </p:txBody>
      </p:sp>
      <p:pic>
        <p:nvPicPr>
          <p:cNvPr id="2050" name="Picture 2" descr="Resultado de imagem para am dsb espectr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" r="3678" b="13081"/>
          <a:stretch/>
        </p:blipFill>
        <p:spPr bwMode="auto">
          <a:xfrm>
            <a:off x="1508936" y="1711758"/>
            <a:ext cx="6084168" cy="413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am dsb espectr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32" y="1700808"/>
            <a:ext cx="7724775" cy="4150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Resultado de imagem para am vsb espectro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" t="-16965" r="5892" b="-16259"/>
          <a:stretch/>
        </p:blipFill>
        <p:spPr bwMode="auto">
          <a:xfrm>
            <a:off x="155206" y="1700808"/>
            <a:ext cx="8791626" cy="413952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</p:pic>
      <p:grpSp>
        <p:nvGrpSpPr>
          <p:cNvPr id="9" name="Grupo 8"/>
          <p:cNvGrpSpPr/>
          <p:nvPr/>
        </p:nvGrpSpPr>
        <p:grpSpPr>
          <a:xfrm>
            <a:off x="155206" y="1711758"/>
            <a:ext cx="8791626" cy="4128572"/>
            <a:chOff x="155206" y="1711758"/>
            <a:chExt cx="8791626" cy="4128572"/>
          </a:xfrm>
        </p:grpSpPr>
        <p:pic>
          <p:nvPicPr>
            <p:cNvPr id="4100" name="Picture 4" descr="https://upload.wikimedia.org/wikipedia/commons/7/72/TV_signal_sidebands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6264" t="-2625" r="-13198" b="-2346"/>
            <a:stretch/>
          </p:blipFill>
          <p:spPr bwMode="auto">
            <a:xfrm>
              <a:off x="155206" y="1711758"/>
              <a:ext cx="8791626" cy="412857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</p:pic>
        <p:sp>
          <p:nvSpPr>
            <p:cNvPr id="8" name="CaixaDeTexto 7"/>
            <p:cNvSpPr txBox="1"/>
            <p:nvPr/>
          </p:nvSpPr>
          <p:spPr>
            <a:xfrm>
              <a:off x="6300192" y="2276872"/>
              <a:ext cx="10386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 smtClean="0"/>
                <a:t>AM VSB</a:t>
              </a:r>
            </a:p>
          </p:txBody>
        </p:sp>
      </p:grpSp>
      <p:pic>
        <p:nvPicPr>
          <p:cNvPr id="4103" name="Picture 7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276" r="-61212"/>
          <a:stretch/>
        </p:blipFill>
        <p:spPr bwMode="auto">
          <a:xfrm>
            <a:off x="155206" y="908720"/>
            <a:ext cx="8791626" cy="5715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</p:pic>
      <p:pic>
        <p:nvPicPr>
          <p:cNvPr id="4105" name="Picture 9" descr="Resultado de imagem para am-vsb spectrum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528" t="-12236" r="-23146" b="-13025"/>
          <a:stretch/>
        </p:blipFill>
        <p:spPr bwMode="auto">
          <a:xfrm>
            <a:off x="155206" y="908720"/>
            <a:ext cx="8791625" cy="5715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</p:pic>
      <p:grpSp>
        <p:nvGrpSpPr>
          <p:cNvPr id="14" name="Grupo 13"/>
          <p:cNvGrpSpPr/>
          <p:nvPr/>
        </p:nvGrpSpPr>
        <p:grpSpPr>
          <a:xfrm>
            <a:off x="-14697" y="-16234"/>
            <a:ext cx="788079" cy="843818"/>
            <a:chOff x="-14697" y="-16234"/>
            <a:chExt cx="788079" cy="843818"/>
          </a:xfrm>
        </p:grpSpPr>
        <p:sp>
          <p:nvSpPr>
            <p:cNvPr id="15" name="Triângulo retângulo 14"/>
            <p:cNvSpPr/>
            <p:nvPr/>
          </p:nvSpPr>
          <p:spPr>
            <a:xfrm rot="5400000">
              <a:off x="-22762" y="31440"/>
              <a:ext cx="827584" cy="764704"/>
            </a:xfrm>
            <a:prstGeom prst="rtTriangl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36000" rIns="36000" rtlCol="0" anchor="ctr"/>
            <a:lstStyle/>
            <a:p>
              <a:pPr algn="ctr"/>
              <a:endParaRPr lang="pt-BR" b="1" dirty="0"/>
            </a:p>
          </p:txBody>
        </p:sp>
        <p:sp>
          <p:nvSpPr>
            <p:cNvPr id="16" name="Retângulo 15"/>
            <p:cNvSpPr/>
            <p:nvPr/>
          </p:nvSpPr>
          <p:spPr>
            <a:xfrm rot="18780000">
              <a:off x="-63449" y="32518"/>
              <a:ext cx="558454" cy="46095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 anchorCtr="0"/>
            <a:lstStyle/>
            <a:p>
              <a:pPr algn="ctr"/>
              <a:r>
                <a:rPr lang="pt-BR" b="1" dirty="0" smtClean="0"/>
                <a:t>AM</a:t>
              </a:r>
              <a:endParaRPr lang="pt-B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7645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Modulação AM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Potência média do sinal AM, </a:t>
            </a:r>
            <a:r>
              <a:rPr lang="pt-BR" i="1" dirty="0" smtClean="0">
                <a:latin typeface="Times New Roman" panose="02020603050405020304" pitchFamily="18" charset="0"/>
              </a:rPr>
              <a:t>y</a:t>
            </a:r>
            <a:r>
              <a:rPr lang="pt-BR" dirty="0" smtClean="0">
                <a:latin typeface="Times New Roman" panose="02020603050405020304" pitchFamily="18" charset="0"/>
              </a:rPr>
              <a:t>(</a:t>
            </a:r>
            <a:r>
              <a:rPr lang="pt-BR" i="1" dirty="0" smtClean="0">
                <a:latin typeface="Times New Roman" panose="02020603050405020304" pitchFamily="18" charset="0"/>
              </a:rPr>
              <a:t>t</a:t>
            </a:r>
            <a:r>
              <a:rPr lang="pt-BR" dirty="0" smtClean="0">
                <a:latin typeface="Times New Roman" panose="02020603050405020304" pitchFamily="18" charset="0"/>
              </a:rPr>
              <a:t>)</a:t>
            </a:r>
          </a:p>
          <a:p>
            <a:pPr lvl="1"/>
            <a:endParaRPr lang="pt-BR" dirty="0" smtClean="0"/>
          </a:p>
          <a:p>
            <a:pPr lvl="1"/>
            <a:endParaRPr lang="pt-BR" dirty="0"/>
          </a:p>
          <a:p>
            <a:pPr lvl="1"/>
            <a:endParaRPr lang="pt-BR" dirty="0" smtClean="0"/>
          </a:p>
          <a:p>
            <a:pPr lvl="1"/>
            <a:endParaRPr lang="pt-BR" dirty="0"/>
          </a:p>
          <a:p>
            <a:pPr lvl="1"/>
            <a:endParaRPr lang="pt-BR" dirty="0" smtClean="0"/>
          </a:p>
          <a:p>
            <a:pPr lvl="1"/>
            <a:endParaRPr lang="pt-BR" dirty="0"/>
          </a:p>
          <a:p>
            <a:pPr lvl="1"/>
            <a:endParaRPr lang="pt-BR" dirty="0" smtClean="0"/>
          </a:p>
          <a:p>
            <a:pPr marL="457200" lvl="1" indent="0">
              <a:buNone/>
            </a:pPr>
            <a:r>
              <a:rPr lang="pt-BR" dirty="0" smtClean="0"/>
              <a:t>onde a potência da portadora é: </a:t>
            </a:r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r>
              <a:rPr lang="pt-BR" dirty="0" smtClean="0"/>
              <a:t>Para sinal modulante senoidal:</a:t>
            </a:r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r>
              <a:rPr lang="pt-BR" dirty="0" smtClean="0"/>
              <a:t>Para sinais aleatórios, a razão da potência de pico pela potência média do sinal AM é similar à do ruído branco, e é aproximadamente 10 dB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Cláudio A. Fleury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14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/>
              <p:cNvSpPr txBox="1"/>
              <p:nvPr/>
            </p:nvSpPr>
            <p:spPr>
              <a:xfrm>
                <a:off x="4401089" y="4005064"/>
                <a:ext cx="987770" cy="601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pt-BR" sz="16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sz="1600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16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pt-BR" sz="1600" b="0" i="1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600" b="0" i="1" smtClean="0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pt-BR" sz="1600" b="0" i="1" smtClean="0"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  <m:sup/>
                              </m:sSubSup>
                            </m:e>
                            <m:sup>
                              <m:r>
                                <a:rPr lang="pt-BR" sz="16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1600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5" name="CaixaDe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089" y="4005064"/>
                <a:ext cx="987770" cy="60196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00808"/>
            <a:ext cx="5023278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068" y="4725144"/>
            <a:ext cx="1787108" cy="75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836207"/>
            <a:ext cx="3429489" cy="1190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-14697" y="-16234"/>
            <a:ext cx="788079" cy="843818"/>
            <a:chOff x="-14697" y="-16234"/>
            <a:chExt cx="788079" cy="843818"/>
          </a:xfrm>
        </p:grpSpPr>
        <p:sp>
          <p:nvSpPr>
            <p:cNvPr id="12" name="Triângulo retângulo 11"/>
            <p:cNvSpPr/>
            <p:nvPr/>
          </p:nvSpPr>
          <p:spPr>
            <a:xfrm rot="5400000">
              <a:off x="-22762" y="31440"/>
              <a:ext cx="827584" cy="764704"/>
            </a:xfrm>
            <a:prstGeom prst="rtTriangl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36000" rIns="36000" rtlCol="0" anchor="ctr"/>
            <a:lstStyle/>
            <a:p>
              <a:pPr algn="ctr"/>
              <a:endParaRPr lang="pt-BR" b="1" dirty="0"/>
            </a:p>
          </p:txBody>
        </p:sp>
        <p:sp>
          <p:nvSpPr>
            <p:cNvPr id="13" name="Retângulo 12"/>
            <p:cNvSpPr/>
            <p:nvPr/>
          </p:nvSpPr>
          <p:spPr>
            <a:xfrm rot="18780000">
              <a:off x="-63449" y="32518"/>
              <a:ext cx="558454" cy="46095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 anchorCtr="0"/>
            <a:lstStyle/>
            <a:p>
              <a:pPr algn="ctr"/>
              <a:r>
                <a:rPr lang="pt-BR" b="1" dirty="0" smtClean="0"/>
                <a:t>AM</a:t>
              </a:r>
              <a:endParaRPr lang="pt-B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5984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Modulação AM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/>
              <a:t>Tipos de Sinais AM</a:t>
            </a:r>
          </a:p>
          <a:p>
            <a:pPr lvl="1"/>
            <a:r>
              <a:rPr lang="pt-BR" dirty="0" smtClean="0"/>
              <a:t>Banda Lateral Dupla (DSB - </a:t>
            </a:r>
            <a:r>
              <a:rPr lang="pt-BR" i="1" dirty="0" smtClean="0"/>
              <a:t>Double </a:t>
            </a:r>
            <a:r>
              <a:rPr lang="pt-BR" i="1" dirty="0" err="1" smtClean="0"/>
              <a:t>SideBand</a:t>
            </a:r>
            <a:r>
              <a:rPr lang="pt-BR" dirty="0" smtClean="0"/>
              <a:t>)</a:t>
            </a:r>
          </a:p>
          <a:p>
            <a:pPr lvl="2"/>
            <a:r>
              <a:rPr lang="pt-BR" b="1" dirty="0" smtClean="0"/>
              <a:t>Com portadora</a:t>
            </a:r>
            <a:r>
              <a:rPr lang="pt-BR" dirty="0" smtClean="0"/>
              <a:t>: AM DSB-FC  </a:t>
            </a:r>
            <a:r>
              <a:rPr lang="pt-BR" dirty="0" smtClean="0">
                <a:sym typeface="Wingdings" panose="05000000000000000000" pitchFamily="2" charset="2"/>
              </a:rPr>
              <a:t>  </a:t>
            </a:r>
            <a:r>
              <a:rPr lang="pt-BR" sz="1400" dirty="0" smtClean="0">
                <a:sym typeface="Wingdings" panose="05000000000000000000" pitchFamily="2" charset="2"/>
              </a:rPr>
              <a:t>modulador simples, sem misturador (</a:t>
            </a:r>
            <a:r>
              <a:rPr lang="pt-BR" sz="1400" i="1" dirty="0" err="1" smtClean="0">
                <a:sym typeface="Wingdings" panose="05000000000000000000" pitchFamily="2" charset="2"/>
              </a:rPr>
              <a:t>mixer</a:t>
            </a:r>
            <a:r>
              <a:rPr lang="pt-BR" sz="1400" dirty="0" smtClean="0">
                <a:sym typeface="Wingdings" panose="05000000000000000000" pitchFamily="2" charset="2"/>
              </a:rPr>
              <a:t>)</a:t>
            </a:r>
            <a:endParaRPr lang="pt-BR" dirty="0" smtClean="0"/>
          </a:p>
          <a:p>
            <a:pPr lvl="2"/>
            <a:r>
              <a:rPr lang="pt-BR" b="1" dirty="0" smtClean="0"/>
              <a:t>Sem portadora</a:t>
            </a:r>
            <a:r>
              <a:rPr lang="pt-BR" dirty="0" smtClean="0"/>
              <a:t>: AM DSB-SC (</a:t>
            </a:r>
            <a:r>
              <a:rPr lang="en-US" i="1" dirty="0" smtClean="0"/>
              <a:t>Suppressed Carrier</a:t>
            </a:r>
            <a:r>
              <a:rPr lang="pt-BR" dirty="0" smtClean="0"/>
              <a:t>)</a:t>
            </a:r>
          </a:p>
          <a:p>
            <a:pPr lvl="1">
              <a:spcBef>
                <a:spcPts val="1200"/>
              </a:spcBef>
            </a:pPr>
            <a:r>
              <a:rPr lang="pt-BR" dirty="0" smtClean="0"/>
              <a:t>Banda Lateral Única (SSB - </a:t>
            </a:r>
            <a:r>
              <a:rPr lang="pt-BR" i="1" dirty="0" smtClean="0"/>
              <a:t>Single </a:t>
            </a:r>
            <a:r>
              <a:rPr lang="pt-BR" i="1" dirty="0" err="1" smtClean="0"/>
              <a:t>SideBand</a:t>
            </a:r>
            <a:r>
              <a:rPr lang="pt-BR" dirty="0" smtClean="0"/>
              <a:t>)</a:t>
            </a:r>
          </a:p>
          <a:p>
            <a:pPr lvl="1">
              <a:spcBef>
                <a:spcPts val="1200"/>
              </a:spcBef>
            </a:pPr>
            <a:r>
              <a:rPr lang="pt-BR" dirty="0" smtClean="0"/>
              <a:t>Banda Lateral Vestigial (VSB - </a:t>
            </a:r>
            <a:r>
              <a:rPr lang="pt-BR" i="1" dirty="0" smtClean="0"/>
              <a:t>Vestigial </a:t>
            </a:r>
            <a:r>
              <a:rPr lang="pt-BR" i="1" dirty="0" err="1" smtClean="0"/>
              <a:t>SideBand</a:t>
            </a:r>
            <a:r>
              <a:rPr lang="pt-BR" dirty="0" smtClean="0"/>
              <a:t>)</a:t>
            </a:r>
          </a:p>
          <a:p>
            <a:pPr lvl="1"/>
            <a:endParaRPr lang="pt-BR" dirty="0"/>
          </a:p>
          <a:p>
            <a:r>
              <a:rPr lang="pt-BR" b="1" dirty="0" smtClean="0"/>
              <a:t>Eficiência da modulação AM DSB-FC</a:t>
            </a:r>
            <a:r>
              <a:rPr lang="pt-BR" dirty="0" smtClean="0"/>
              <a:t>:</a:t>
            </a:r>
          </a:p>
          <a:p>
            <a:pPr lvl="1">
              <a:spcBef>
                <a:spcPts val="1200"/>
              </a:spcBef>
            </a:pPr>
            <a:r>
              <a:rPr lang="pt-BR" dirty="0" smtClean="0"/>
              <a:t>Razão da energia contendo informação e da energia total transmitida </a:t>
            </a:r>
          </a:p>
          <a:p>
            <a:pPr lvl="1">
              <a:spcBef>
                <a:spcPts val="1200"/>
              </a:spcBef>
            </a:pPr>
            <a:r>
              <a:rPr lang="pt-BR" dirty="0" smtClean="0"/>
              <a:t>Para </a:t>
            </a:r>
            <a:r>
              <a:rPr lang="pt-BR" i="1" dirty="0" smtClean="0"/>
              <a:t>k</a:t>
            </a:r>
            <a:r>
              <a:rPr lang="pt-BR" dirty="0" smtClean="0"/>
              <a:t> = 1: eficiência será de 1/3, ou seja, </a:t>
            </a:r>
            <a:r>
              <a:rPr lang="pt-BR" b="1" dirty="0" smtClean="0"/>
              <a:t>2/</a:t>
            </a:r>
            <a:r>
              <a:rPr lang="pt-BR" b="1" dirty="0" smtClean="0">
                <a:sym typeface="Wingdings" panose="05000000000000000000" pitchFamily="2" charset="2"/>
              </a:rPr>
              <a:t>3 da energia na portadora</a:t>
            </a:r>
            <a:endParaRPr lang="pt-BR" b="1" dirty="0" smtClean="0"/>
          </a:p>
          <a:p>
            <a:pPr lvl="1">
              <a:spcBef>
                <a:spcPts val="1200"/>
              </a:spcBef>
            </a:pPr>
            <a:r>
              <a:rPr lang="pt-BR" dirty="0" smtClean="0"/>
              <a:t>Para modulação sem portadora, AM DSB-SC, e </a:t>
            </a:r>
            <a:r>
              <a:rPr lang="pt-BR" i="1" dirty="0" smtClean="0"/>
              <a:t>k</a:t>
            </a:r>
            <a:r>
              <a:rPr lang="pt-BR" dirty="0" smtClean="0"/>
              <a:t> = 1 </a:t>
            </a:r>
            <a:br>
              <a:rPr lang="pt-BR" dirty="0" smtClean="0"/>
            </a:br>
            <a:r>
              <a:rPr lang="pt-BR" dirty="0" smtClean="0"/>
              <a:t>tem-se eficiência de 100%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Cláudio A. Fleury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15</a:t>
            </a:fld>
            <a:endParaRPr lang="pt-B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36" y="3699717"/>
            <a:ext cx="2431132" cy="726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697" y="-16234"/>
            <a:ext cx="788079" cy="843818"/>
            <a:chOff x="-14697" y="-16234"/>
            <a:chExt cx="788079" cy="843818"/>
          </a:xfrm>
        </p:grpSpPr>
        <p:sp>
          <p:nvSpPr>
            <p:cNvPr id="9" name="Triângulo retângulo 8"/>
            <p:cNvSpPr/>
            <p:nvPr/>
          </p:nvSpPr>
          <p:spPr>
            <a:xfrm rot="5400000">
              <a:off x="-22762" y="31440"/>
              <a:ext cx="827584" cy="764704"/>
            </a:xfrm>
            <a:prstGeom prst="rtTriangl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36000" rIns="36000" rtlCol="0" anchor="ctr"/>
            <a:lstStyle/>
            <a:p>
              <a:pPr algn="ctr"/>
              <a:endParaRPr lang="pt-BR" b="1" dirty="0"/>
            </a:p>
          </p:txBody>
        </p:sp>
        <p:sp>
          <p:nvSpPr>
            <p:cNvPr id="10" name="Retângulo 9"/>
            <p:cNvSpPr/>
            <p:nvPr/>
          </p:nvSpPr>
          <p:spPr>
            <a:xfrm rot="18780000">
              <a:off x="-63449" y="32518"/>
              <a:ext cx="558454" cy="46095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 anchorCtr="0"/>
            <a:lstStyle/>
            <a:p>
              <a:pPr algn="ctr"/>
              <a:r>
                <a:rPr lang="pt-BR" b="1" dirty="0" smtClean="0"/>
                <a:t>AM</a:t>
              </a:r>
              <a:endParaRPr lang="pt-B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2678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Modulação AM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/>
              <a:t>Modulador AM DSB-FC</a:t>
            </a:r>
          </a:p>
          <a:p>
            <a:pPr lvl="1"/>
            <a:r>
              <a:rPr lang="pt-BR" dirty="0" smtClean="0"/>
              <a:t>Mais simples</a:t>
            </a:r>
          </a:p>
          <a:p>
            <a:pPr lvl="1"/>
            <a:r>
              <a:rPr lang="pt-BR" dirty="0" smtClean="0"/>
              <a:t>Misturador usa um dispositivo</a:t>
            </a:r>
            <a:br>
              <a:rPr lang="pt-BR" dirty="0" smtClean="0"/>
            </a:br>
            <a:r>
              <a:rPr lang="pt-BR" dirty="0" smtClean="0"/>
              <a:t>não linear, tal como um diodo</a:t>
            </a:r>
          </a:p>
          <a:p>
            <a:pPr lvl="1"/>
            <a:r>
              <a:rPr lang="pt-BR" dirty="0" smtClean="0"/>
              <a:t>A demodulação pode ser do </a:t>
            </a:r>
            <a:r>
              <a:rPr lang="pt-BR" dirty="0"/>
              <a:t/>
            </a:r>
            <a:br>
              <a:rPr lang="pt-BR" dirty="0"/>
            </a:br>
            <a:r>
              <a:rPr lang="pt-BR" dirty="0" smtClean="0"/>
              <a:t>tipo coerente, usando técnicas</a:t>
            </a:r>
            <a:br>
              <a:rPr lang="pt-BR" dirty="0" smtClean="0"/>
            </a:br>
            <a:r>
              <a:rPr lang="pt-BR" dirty="0" smtClean="0"/>
              <a:t>de detecção de envelope</a:t>
            </a:r>
          </a:p>
          <a:p>
            <a:pPr lvl="1"/>
            <a:endParaRPr lang="pt-BR" dirty="0"/>
          </a:p>
          <a:p>
            <a:pPr lvl="1"/>
            <a:r>
              <a:rPr lang="pt-BR" dirty="0" smtClean="0"/>
              <a:t>A largura de banda usada é o dobro da necessária, </a:t>
            </a:r>
            <a:br>
              <a:rPr lang="pt-BR" dirty="0" smtClean="0"/>
            </a:br>
            <a:r>
              <a:rPr lang="pt-BR" dirty="0" smtClean="0"/>
              <a:t>pois ambas bandas laterais contém o sinal modulante</a:t>
            </a:r>
          </a:p>
          <a:p>
            <a:pPr lvl="1"/>
            <a:r>
              <a:rPr lang="pt-BR" dirty="0" smtClean="0"/>
              <a:t>2/3 da potência do sinal está na portadora</a:t>
            </a:r>
          </a:p>
          <a:p>
            <a:pPr lvl="1"/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Cláudio A. Fleury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16</a:t>
            </a:fld>
            <a:endParaRPr lang="pt-BR"/>
          </a:p>
        </p:txBody>
      </p:sp>
      <p:grpSp>
        <p:nvGrpSpPr>
          <p:cNvPr id="8" name="Grupo 7"/>
          <p:cNvGrpSpPr/>
          <p:nvPr/>
        </p:nvGrpSpPr>
        <p:grpSpPr>
          <a:xfrm>
            <a:off x="4826446" y="1457863"/>
            <a:ext cx="4210050" cy="2367180"/>
            <a:chOff x="2699792" y="1457863"/>
            <a:chExt cx="4210050" cy="2367180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9792" y="1457863"/>
              <a:ext cx="4210050" cy="1990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CaixaDeTexto 6"/>
            <p:cNvSpPr txBox="1"/>
            <p:nvPr/>
          </p:nvSpPr>
          <p:spPr>
            <a:xfrm>
              <a:off x="2958574" y="3573016"/>
              <a:ext cx="3485634" cy="252027"/>
            </a:xfrm>
            <a:prstGeom prst="rect">
              <a:avLst/>
            </a:prstGeom>
            <a:noFill/>
          </p:spPr>
          <p:txBody>
            <a:bodyPr wrap="none" lIns="36000" rIns="36000" rtlCol="0" anchor="ctr" anchorCtr="0">
              <a:noAutofit/>
            </a:bodyPr>
            <a:lstStyle/>
            <a:p>
              <a:r>
                <a:rPr lang="pt-BR" sz="1200" dirty="0" smtClean="0"/>
                <a:t>Modulador com topologia de misturador balanceado</a:t>
              </a:r>
              <a:endParaRPr lang="pt-BR" sz="1200" dirty="0"/>
            </a:p>
          </p:txBody>
        </p:sp>
      </p:grpSp>
      <p:sp>
        <p:nvSpPr>
          <p:cNvPr id="9" name="Texto Explicativo 2 8"/>
          <p:cNvSpPr/>
          <p:nvPr/>
        </p:nvSpPr>
        <p:spPr>
          <a:xfrm flipH="1">
            <a:off x="6156176" y="5661248"/>
            <a:ext cx="2016224" cy="50405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16332"/>
              <a:gd name="adj6" fmla="val 44037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solidFill>
                  <a:srgbClr val="0070C0"/>
                </a:solidFill>
              </a:rPr>
              <a:t>Baixa eficiência de potência e frequência </a:t>
            </a:r>
            <a:endParaRPr lang="pt-BR" sz="1400" dirty="0">
              <a:solidFill>
                <a:srgbClr val="0070C0"/>
              </a:solidFill>
            </a:endParaRPr>
          </a:p>
        </p:txBody>
      </p:sp>
      <p:sp>
        <p:nvSpPr>
          <p:cNvPr id="11" name="Chave direita 10"/>
          <p:cNvSpPr/>
          <p:nvPr/>
        </p:nvSpPr>
        <p:spPr>
          <a:xfrm>
            <a:off x="7020272" y="4077072"/>
            <a:ext cx="144016" cy="1008112"/>
          </a:xfrm>
          <a:prstGeom prst="rightBrace">
            <a:avLst>
              <a:gd name="adj1" fmla="val 48519"/>
              <a:gd name="adj2" fmla="val 50000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" name="Grupo 11"/>
          <p:cNvGrpSpPr/>
          <p:nvPr/>
        </p:nvGrpSpPr>
        <p:grpSpPr>
          <a:xfrm>
            <a:off x="-14697" y="-16234"/>
            <a:ext cx="788079" cy="843818"/>
            <a:chOff x="-14697" y="-16234"/>
            <a:chExt cx="788079" cy="843818"/>
          </a:xfrm>
        </p:grpSpPr>
        <p:sp>
          <p:nvSpPr>
            <p:cNvPr id="13" name="Triângulo retângulo 12"/>
            <p:cNvSpPr/>
            <p:nvPr/>
          </p:nvSpPr>
          <p:spPr>
            <a:xfrm rot="5400000">
              <a:off x="-22762" y="31440"/>
              <a:ext cx="827584" cy="764704"/>
            </a:xfrm>
            <a:prstGeom prst="rtTriangl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36000" rIns="36000" rtlCol="0" anchor="ctr"/>
            <a:lstStyle/>
            <a:p>
              <a:pPr algn="ctr"/>
              <a:endParaRPr lang="pt-BR" b="1" dirty="0"/>
            </a:p>
          </p:txBody>
        </p:sp>
        <p:sp>
          <p:nvSpPr>
            <p:cNvPr id="14" name="Retângulo 13"/>
            <p:cNvSpPr/>
            <p:nvPr/>
          </p:nvSpPr>
          <p:spPr>
            <a:xfrm rot="18780000">
              <a:off x="-63449" y="32518"/>
              <a:ext cx="558454" cy="46095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 anchorCtr="0"/>
            <a:lstStyle/>
            <a:p>
              <a:pPr algn="ctr"/>
              <a:r>
                <a:rPr lang="pt-BR" b="1" dirty="0" smtClean="0"/>
                <a:t>AM</a:t>
              </a:r>
              <a:endParaRPr lang="pt-B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43006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Modulação AM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199" y="1124744"/>
            <a:ext cx="8449457" cy="525658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pt-BR" b="1" dirty="0" smtClean="0"/>
              <a:t>Modulação AM SSB-SC</a:t>
            </a:r>
          </a:p>
          <a:p>
            <a:pPr lvl="1">
              <a:spcBef>
                <a:spcPts val="0"/>
              </a:spcBef>
            </a:pPr>
            <a:r>
              <a:rPr lang="pt-BR" sz="1800" dirty="0" smtClean="0"/>
              <a:t>É a </a:t>
            </a:r>
            <a:r>
              <a:rPr lang="pt-BR" sz="1800" dirty="0"/>
              <a:t>modulação </a:t>
            </a:r>
            <a:r>
              <a:rPr lang="pt-BR" sz="1800" b="1" dirty="0" smtClean="0">
                <a:solidFill>
                  <a:srgbClr val="0000FF"/>
                </a:solidFill>
              </a:rPr>
              <a:t>empregada em diversos rádios</a:t>
            </a:r>
            <a:r>
              <a:rPr lang="pt-BR" sz="1800" dirty="0" smtClean="0"/>
              <a:t>: polícia</a:t>
            </a:r>
            <a:r>
              <a:rPr lang="pt-BR" sz="1800" dirty="0"/>
              <a:t>, </a:t>
            </a:r>
            <a:r>
              <a:rPr lang="pt-BR" sz="1800" dirty="0" smtClean="0"/>
              <a:t>aviação civil, radioamador, vídeo da TV analógica, multiplexadores FDM </a:t>
            </a:r>
            <a:r>
              <a:rPr lang="pt-BR" sz="1800" dirty="0" err="1" smtClean="0"/>
              <a:t>etc</a:t>
            </a:r>
            <a:endParaRPr lang="pt-BR" sz="1800" dirty="0" smtClean="0"/>
          </a:p>
          <a:p>
            <a:pPr lvl="1">
              <a:spcBef>
                <a:spcPts val="0"/>
              </a:spcBef>
            </a:pPr>
            <a:r>
              <a:rPr lang="pt-BR" sz="1800" dirty="0" smtClean="0"/>
              <a:t>Pode ser gerada a partir da DSB-SC e de um </a:t>
            </a:r>
            <a:r>
              <a:rPr lang="pt-BR" sz="1800" b="1" dirty="0" smtClean="0">
                <a:solidFill>
                  <a:srgbClr val="0000FF"/>
                </a:solidFill>
              </a:rPr>
              <a:t>filtro passa faixa </a:t>
            </a:r>
            <a:r>
              <a:rPr lang="pt-BR" sz="1800" dirty="0" smtClean="0"/>
              <a:t>aplicado antes da amplificação e transmissão</a:t>
            </a:r>
          </a:p>
          <a:p>
            <a:pPr lvl="1">
              <a:spcBef>
                <a:spcPts val="0"/>
              </a:spcBef>
            </a:pPr>
            <a:r>
              <a:rPr lang="pt-BR" sz="1800" dirty="0" smtClean="0"/>
              <a:t>AM SSB-SC</a:t>
            </a:r>
            <a:r>
              <a:rPr lang="pt-BR" sz="1800" baseline="30000" dirty="0" smtClean="0"/>
              <a:t>1</a:t>
            </a:r>
            <a:r>
              <a:rPr lang="pt-BR" sz="1800" dirty="0" smtClean="0"/>
              <a:t> tem </a:t>
            </a:r>
            <a:r>
              <a:rPr lang="pt-BR" sz="1800" dirty="0"/>
              <a:t>um problema com </a:t>
            </a:r>
            <a:r>
              <a:rPr lang="pt-BR" sz="1800" dirty="0" smtClean="0"/>
              <a:t>conteúdos de frequências </a:t>
            </a:r>
            <a:r>
              <a:rPr lang="pt-BR" sz="1800" dirty="0"/>
              <a:t>muito </a:t>
            </a:r>
            <a:r>
              <a:rPr lang="pt-BR" sz="1800" dirty="0" smtClean="0"/>
              <a:t>baixas (independentemente </a:t>
            </a:r>
            <a:r>
              <a:rPr lang="pt-BR" sz="1800" dirty="0"/>
              <a:t>de </a:t>
            </a:r>
            <a:r>
              <a:rPr lang="pt-BR" sz="1800" dirty="0" smtClean="0"/>
              <a:t>sua implementação). A TV </a:t>
            </a:r>
            <a:r>
              <a:rPr lang="pt-BR" sz="1800" dirty="0"/>
              <a:t>analógica precisa </a:t>
            </a:r>
            <a:r>
              <a:rPr lang="pt-BR" sz="1800" dirty="0" smtClean="0"/>
              <a:t>ter conteúdos em frequências baixas preservados, </a:t>
            </a:r>
            <a:r>
              <a:rPr lang="pt-BR" sz="1800" dirty="0"/>
              <a:t>de modo que </a:t>
            </a:r>
            <a:r>
              <a:rPr lang="pt-BR" sz="1800" dirty="0" smtClean="0"/>
              <a:t>a técnica realmente empregada é a </a:t>
            </a:r>
            <a:r>
              <a:rPr lang="pt-BR" sz="1800" dirty="0"/>
              <a:t>modulação </a:t>
            </a:r>
            <a:r>
              <a:rPr lang="pt-BR" sz="1800" b="1" dirty="0">
                <a:solidFill>
                  <a:srgbClr val="0000FF"/>
                </a:solidFill>
              </a:rPr>
              <a:t>VSB</a:t>
            </a:r>
            <a:r>
              <a:rPr lang="pt-BR" sz="1800" dirty="0"/>
              <a:t> (</a:t>
            </a:r>
            <a:r>
              <a:rPr lang="pt-BR" sz="1800" i="1" dirty="0"/>
              <a:t>Vestigial </a:t>
            </a:r>
            <a:r>
              <a:rPr lang="pt-BR" sz="1800" i="1" dirty="0" err="1" smtClean="0"/>
              <a:t>Sideband</a:t>
            </a:r>
            <a:r>
              <a:rPr lang="pt-BR" sz="1800" dirty="0" smtClean="0"/>
              <a:t>) </a:t>
            </a:r>
            <a:r>
              <a:rPr lang="pt-BR" sz="1800" dirty="0" smtClean="0">
                <a:sym typeface="Wingdings" panose="05000000000000000000" pitchFamily="2" charset="2"/>
              </a:rPr>
              <a:t> </a:t>
            </a:r>
            <a:r>
              <a:rPr lang="pt-BR" sz="1800" dirty="0" smtClean="0"/>
              <a:t>um pouco da </a:t>
            </a:r>
            <a:r>
              <a:rPr lang="pt-BR" sz="1800" dirty="0"/>
              <a:t>banda lateral a ser suprimida é </a:t>
            </a:r>
            <a:r>
              <a:rPr lang="pt-BR" sz="1800" dirty="0" smtClean="0"/>
              <a:t>mantida, </a:t>
            </a:r>
            <a:r>
              <a:rPr lang="pt-BR" sz="1800" dirty="0"/>
              <a:t>de modo que o conteúdo de baixa </a:t>
            </a:r>
            <a:r>
              <a:rPr lang="pt-BR" sz="1800" dirty="0" smtClean="0"/>
              <a:t>frequência </a:t>
            </a:r>
            <a:r>
              <a:rPr lang="pt-BR" sz="1800" dirty="0"/>
              <a:t>pode ser detectado como </a:t>
            </a:r>
            <a:r>
              <a:rPr lang="pt-BR" sz="1800" dirty="0" smtClean="0"/>
              <a:t>AM DSB-SC</a:t>
            </a:r>
            <a:r>
              <a:rPr lang="pt-BR" sz="1800" dirty="0"/>
              <a:t>, com uma transição suave para AM-SSB para </a:t>
            </a:r>
            <a:r>
              <a:rPr lang="pt-BR" sz="1800" dirty="0" smtClean="0"/>
              <a:t>frequências </a:t>
            </a:r>
            <a:r>
              <a:rPr lang="pt-BR" sz="1800" dirty="0"/>
              <a:t>mais </a:t>
            </a:r>
            <a:r>
              <a:rPr lang="pt-BR" sz="1800" dirty="0" smtClean="0"/>
              <a:t>altas</a:t>
            </a:r>
          </a:p>
          <a:p>
            <a:pPr lvl="1">
              <a:spcBef>
                <a:spcPts val="0"/>
              </a:spcBef>
            </a:pPr>
            <a:r>
              <a:rPr lang="pt-BR" sz="1800" dirty="0"/>
              <a:t>A remoção da banda </a:t>
            </a:r>
            <a:r>
              <a:rPr lang="pt-BR" sz="1800" dirty="0" smtClean="0"/>
              <a:t>lateral, </a:t>
            </a:r>
            <a:r>
              <a:rPr lang="pt-BR" sz="1800" dirty="0"/>
              <a:t>desnecessária na </a:t>
            </a:r>
            <a:r>
              <a:rPr lang="pt-BR" sz="1800" dirty="0" smtClean="0"/>
              <a:t>transmissão, </a:t>
            </a:r>
            <a:r>
              <a:rPr lang="pt-BR" sz="1800" dirty="0"/>
              <a:t>pode ser feita </a:t>
            </a:r>
            <a:r>
              <a:rPr lang="pt-BR" sz="1800" dirty="0" smtClean="0"/>
              <a:t>por </a:t>
            </a:r>
            <a:r>
              <a:rPr lang="pt-BR" sz="1800" dirty="0"/>
              <a:t>um filtro </a:t>
            </a:r>
            <a:r>
              <a:rPr lang="pt-BR" sz="1800" dirty="0" smtClean="0"/>
              <a:t>analógico caro (alto fator de qualidade). </a:t>
            </a:r>
            <a:r>
              <a:rPr lang="pt-BR" sz="1800" dirty="0"/>
              <a:t>Existem algumas técnicas para gerar o sinal AM-SSB diretamente, sem filtrar a saída do </a:t>
            </a:r>
            <a:r>
              <a:rPr lang="pt-BR" sz="1800" dirty="0" smtClean="0"/>
              <a:t>modulador  </a:t>
            </a:r>
            <a:r>
              <a:rPr lang="pt-BR" sz="1800" dirty="0" smtClean="0">
                <a:sym typeface="Wingdings" panose="05000000000000000000" pitchFamily="2" charset="2"/>
              </a:rPr>
              <a:t> </a:t>
            </a:r>
            <a:r>
              <a:rPr lang="pt-BR" sz="1800" b="1" dirty="0" smtClean="0">
                <a:solidFill>
                  <a:srgbClr val="0000FF"/>
                </a:solidFill>
                <a:sym typeface="Wingdings" panose="05000000000000000000" pitchFamily="2" charset="2"/>
              </a:rPr>
              <a:t>Transformada de Hilbert</a:t>
            </a:r>
            <a:r>
              <a:rPr lang="pt-BR" b="1" dirty="0" smtClean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pt-BR" sz="1600" dirty="0" smtClean="0">
                <a:sym typeface="Wingdings" panose="05000000000000000000" pitchFamily="2" charset="2"/>
              </a:rPr>
              <a:t>(</a:t>
            </a:r>
            <a:r>
              <a:rPr lang="pt-BR" sz="1600" dirty="0" smtClean="0"/>
              <a:t>altera </a:t>
            </a:r>
            <a:r>
              <a:rPr lang="pt-BR" sz="1600" dirty="0"/>
              <a:t>a fase </a:t>
            </a:r>
            <a:r>
              <a:rPr lang="pt-BR" sz="1600" dirty="0" smtClean="0"/>
              <a:t>do sinal mensagem em 90°. </a:t>
            </a:r>
            <a:r>
              <a:rPr lang="pt-BR" sz="1600" dirty="0"/>
              <a:t>Não é um simples </a:t>
            </a:r>
            <a:r>
              <a:rPr lang="pt-BR" sz="1600" dirty="0" smtClean="0"/>
              <a:t>atraso, mas uma </a:t>
            </a:r>
            <a:r>
              <a:rPr lang="pt-BR" sz="1600" dirty="0"/>
              <a:t>mudança de fase em </a:t>
            </a:r>
            <a:r>
              <a:rPr lang="pt-BR" sz="1600" dirty="0" smtClean="0"/>
              <a:t>todas as componentes frequenciais do sinal)</a:t>
            </a:r>
          </a:p>
          <a:p>
            <a:pPr lvl="1">
              <a:spcBef>
                <a:spcPts val="0"/>
              </a:spcBef>
            </a:pPr>
            <a:r>
              <a:rPr lang="pt-BR" sz="1800" dirty="0"/>
              <a:t>O áudio transformado por Hilbert soa </a:t>
            </a:r>
            <a:r>
              <a:rPr lang="pt-BR" sz="1800" dirty="0" smtClean="0"/>
              <a:t>igual ao original porque </a:t>
            </a:r>
            <a:r>
              <a:rPr lang="pt-BR" sz="1800" dirty="0"/>
              <a:t>não podemos ouvir diferenças de </a:t>
            </a:r>
            <a:r>
              <a:rPr lang="pt-BR" sz="1800" dirty="0" smtClean="0"/>
              <a:t>fase</a:t>
            </a:r>
            <a:endParaRPr lang="pt-BR" sz="1800" b="1" dirty="0" smtClean="0">
              <a:solidFill>
                <a:srgbClr val="0000FF"/>
              </a:solidFill>
            </a:endParaRP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smtClean="0"/>
              <a:t>Mai/2016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Cláudio A. Fleury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17</a:t>
            </a:fld>
            <a:endParaRPr lang="pt-BR"/>
          </a:p>
        </p:txBody>
      </p:sp>
      <p:sp>
        <p:nvSpPr>
          <p:cNvPr id="7" name="AutoShape 2" descr="data:image/jpeg;base64,/9j/4AAQSkZJRgABAQAAAQABAAD/2wCEAAkGBxISEhIQEhIVFRIVFRUVFRYVFh0WFxcQFRcWFxUVFRUYKCggGBoxGxUVIjEhJSk3Li4uFx8zODMsNygtLisBCgoKBQUFDgUFDisZExkrKysrKysrKysrKysrKysrKysrKysrKysrKysrKysrKysrKysrKysrKysrKysrKysrK//AABEIAMMBAgMBIgACEQEDEQH/xAAbAAEAAgMBAQAAAAAAAAAAAAAABQYBAwQCB//EAFEQAAIBAwICBAYMCQoEBwAAAAECAAMEERIhBTEGE0FRIlJUYYGTFBUjMkJxkZTB0dLTFiRTYnKSobGzMzRVZHOCssPU8GN04eMHQ6KjtMLi/8QAFAEBAAAAAAAAAAAAAAAAAAAAAP/EABQRAQAAAAAAAAAAAAAAAAAAAAD/2gAMAwEAAhEDEQA/APuMREBERAREQEREBERAREQETVc3CU1ao7KiKCzMxCqqjclidgPPKZc9OKtbPsG3DU+y4uCadNh41KmoL1F850g9hMC02N2z1rmmQMUmphccyGpq5z6TO+fMOG8b4mta5f8AE6hL09a6atIE9UmND6nxtjmp3lq4F0vp13FvVRre6IJWlUIIqAczRqDwaoHaNmHaBAk245QH/mDPXdRjBz1+AxXGPFOc8gN8ze3EEGjckuMqApJKjGWwBnG67+cSEPRJSSzVCSxdn2x7o9uLdmTfwdsseeTjuklQtKnWCq6rqSkKaYPwjguc42BKoPQYEjRqq6hlIKsAQRuCDuCJ7nLwy16qklPOSowT3nmcDsGeydUBERAREQERMZgZiIgIiICIiAiIgIiICIiAiJzez6XLraef0x9cDpic4vqX5RP1hPQuk8df1hA3RNYrr4y/KJnrV8YfLA9zBmNY7x8sqf8A4h8SYUqdnSbFa7LU8qfCS2UZuKgx26cKD41RYEDxa89s6pJOeH0nIpJ8G5rI2DWfxqQIIVeRI1bjTOtp5oU1RVRQFRQFVRyCqMAAfEJs/fy+iBwWI92uv06f8GnN3ErCnXQo4PMMrKcMjruro43VwdwRNFh/LXX9pT/g05IZ83f/ALMCV6FccqVNVncsDdUQCXGwr25JCVwByO2ll7GHcRLVPl3Gq7W5pX6A6rUlnA+HaNgXFM/3RrH51NZ9Nt6ququpyrAMpHIqRkEeiBsiIgIiICIiBF8YuXRqAGdJd9WnmxWk7om2+7KNhz047ZHcI4pWqNQ1qVYmsrqUemOrVVZKmipuN2Rc5I8M+iyFQef+yOUxpHPG/wBED1ERAREQEREBERAREQEREBOI8JtzzoUjnnmmv1TtiBwHglr5NR9Un1Twej9n22tv6lPqklECM/B2z8kt/Up9Uwejll5Jb+pT6pKRAhLjo7YKNRsrc/o2yufkVSZB8fs+H0VpuvDrV89azdZbBClKlTZmfDJkDX1aknYdZknbe7zluuG0ajB6lNXYAqCwzhGKsy79hKqSPzR3QI1OifDyATYWucbjqKZx3jOJn8D+HeQ2vqEH0SbiBUOF9FLA17wG0oYWrTA9zXYGhSO3pJkp+CNh5JR9CASYSkoLEAAscsQNyQMAk9uwA9E9wK/d9FuHqjs9rS0hWLZXI0AHOe8YzI/oxw62rowNolI0+rQopYaWalTqGmV2K4FQDuIwRtLXdW6VEanUUMjqVZWGQykYKkdox2TFtapTBCKFycnA5scZJ7zsNz3CBwDo5a/kv/W31wOjlt4jesqfakrECK/B638V/XVPtTyejlv3VfnFb7cl4gV3inBrejSqVcXDaVJCrd1wWYe9UZqAZJIHpndwjhCUfDGvWRg6q1WouM52WqzAfH+2dl5aippDE6VZXIGMMUYMue3GpQdu7unRAREQEREBERAREQEREBERARE5eJcRpW9Nq1eotOmvvnc6QO7c9vmgdUSkVunlR/5rYVKidlSu4tlYd6qQ1THxoIodO6qHN1YVETx7eoLkKNt2QBKmP0VMC7xOThfE6NzTWtQqLUptyZDkZHMHuPeDuJ1wEREBERAREQESJPGQDXDLjqq9OguDku9VKLL+j4VYD0ZnjgHH0uaSOy9VUZKbmmWB2qDUulttXb2ZyDtAmYmo3KZxrXOcY1Dn3fHOKtxdRTNQKxHW9SoAJ1P1nVZ2BwuoNv3KTAkonPaXQcuuMMjaWGc4JVWG/aNLCdEBERARIXjfSi1tWFOq5NUjK0aamrVK9/VoCQPOcDzyJHTsZ34ffBfG0Ujt36BULejGfNAuESJ4H0jtrvUKFUF09/TYFKqZ5a6TgMvxkYMloCIiAiIgIiICIiAiIgcnFeI07ajUuKzBaVNS7sexQOwdp7AO0kT53mpd1Bd3S4IObe3O60EPJmHJq5HNuzOB2k9/TC79k3i2Y3o2umtX7nuWGbekfMozUI7zTmcZgYHfMzE80Kisquu6sAynl4LDI578jA4atOrbVTeWY9026+hnCXNMebktYD3r9vI5B2+h8H4nSuqNO4otqpVFDKfMeYI7CDkEdhBlPBmroheexr6paE4o3YavRHYt0mOvQd2pSKmO8OYH0KIiAiIgIiIEHwmir1OIKwBU3S7EZG1ra45+f908v0aprTSjRCpTVKlMgr1hKuipuSQSQqgb55Dum7gQ91vz33Q/+NbD6JMQKvddFC4Zetwp1bFSffJWRjnVk563JX3pIY4GsyWp8LwyeF4CVHqhcbmo+vOT4uajnGOeNxiSUQOe1tQjVG5tUbUx+JQqgfEqj9p7Z0REBKl0u6QVFcWNqQLhl11KuNQtqB2DEHY1WOQinbYsdhgznSDiyWlvVuHBIRchRzdyQqU1/OZiqjzmUfg9o6Iz1iGuKzGrXYcjVYbhfzFGEXuCjvMDZw7h1OgG0AksdTuzFqlRj8Ko53Y/HsOQwJ1f79MwYBGcebOPN34gcfEOFpVKVMmnXpnNKsm1Sm35p7VPah8EgkESx9EekLV9dvcBUu6IGsLstSkdkr0gfgHBBHwWBHcTFSN4vrpdXe0gTVtjrwvOpQP8vRPflBkDx0Q9kD6ZE02lylVEq02DI6q6MOTIwBUjzYIm6BC9IOMm3WqVUEpbXFydXLFFVwpx3lufcpnq14z1lQUwhXIqghx4SVKJQEMASCCKikEHs8+3ddWCVGDOoOFdCDuGp1ANaMDzU6V2/NE80uG0lIIUDCsgA2AVyGfHnJAyfMPPkK/bdJ65pW7miHe4tvZCLTySuDR6xSp3bC1gRj32kjAJE8XfTIoKDLTWolVKrllLjT1delRw2U9yPupLdZgIUKkjmJ+nwS2VdC0UVQEUADGFpkNTCkcgCAQByI2nl+BWx05oqdIYDOcYdg76h8LLgMc8yMmBIaomcRA4eIcIpVmDP1mQMDRWq0hjnuKbKD6Zyfgxb99x87uPvJNRAra9B7EFmCVgztqYi6uMs2AMses3OABv3CZboTZnsr+i8uR/mSxxApdx0b4aq1HLXOERnYC8uidKDLYAqb7TfYdCLU01JFyhx7wXtyQo7Bu47MbY25dksl/a9augthSRrGPfJ2r5s98WdqU1ZYsSzNk55FiQNyeWcbdwgQw6GWvjXPzuv9ueG6EWpam+bjXTbVTPsmrlWwVyPC54Yj0mWWIESOBL+XufXuf3zI4J/WLn1p+qSsQIv2m/rNz6z/pPPtKfKrn9dfpWS0QIg8Ffyy6H96n9KTB4LU7L66HqT++lJiIFS4PweqXu8X90MXGMgW5yeponJzSO++PRJL2kr/0ld/qWv3ElaFsqFyowXbW3nfSq538yqPRN0CF9pbj+krr9S1+5mfai4/pC49Xb/dSZiBDjhdx5fW9NOh9ieva248tqeqpfZktECs8W6LVbkUxVvahWnUWqoFOmAaighdQ0+EBnOO8A9gnk9FKnlj+mkn0CWiIFW/BOr5YfUpOAdHD7IZFvCaoprqHUqQtMs5Qnwsgkh/k+W8SIpWlbrWqFgBUfLadyERUWmgLLuCRUJ5Ea9jtmBGDorX7LsemgPtTH4LXHldP02/8A3JahMwKzwPo/d2lFLaleUzTTITXbEkKSSFBWoPBGcDzATuNrf+VW/wA1f76TEQNdurBVDsGfA1Mq6QW7SFJOB5smbIiAiIgIiICIiAiJgmBmJWb/AKeWNNmRarVnXZltqb3BBHMMaYKqfMTJ7h14telSrpnRVRKiZGDodQy5HYcEQOiIiAiIgIiICIiAiRicXUCuzjStKr1W25YkU9OB3lqgXE18F46tcMCvVupbKE58EVatJWDbA5ai+3MY84yEvE19cveOeOfb3Thq8XQJTcAt1r6KQHNz4RyDyA0qzZPYIElE0WtyH1Y2KsUYHmGH/QgjzMJvgIiICIkVxrpHaWhprc10ompq0a9gQpUN4XIe/Xn3wJWJos7ynWRalJ1qI26ujBlI8zDYzfAREQEREBERAREQEREDxVqBVLMQFAJJJwAo3JJ7BifNeI8SqcTJJLJw74FMZV7oflKp5rRPwUHvhgtscST6e3nX1U4ah8AgVrvHk4OKdHP57KcjxUbvmpR+wfs+KB4t6C01CIoVFGFVQAoxyAA2lt6Jrixsx3W1D+Gsqj8vQZb+jgxaWo/4FH+GsCRiIgIiICIiAiIgQ3B6Kv7MVgGVrlwQRkEdXSGCD8U01ejNMUwlLCkOz62GttTFyc598uatTwWyMMeXMdPAOd1/zNT/AApJaBWH6LsSCKqgBmYDSTp1NRbYk5I1UicEnGoDkAJK0OF6WpeEDTpajTXTuGYMo8LPIIxUDHbzklEDns7UU9Zzlncux5ZYgAfIqqvxKJ0REBERASqdLP5zb/2Nx/jt9pa5U+lR/GqH9hX/AIlCBWanCGoubiwYW9xzIG1CseZWvSGxzuNY8Id55S69E+ka3tNsoaVek3V3FEnJp1MZGD8JCN1Ycwe/IkFmQ3FKxtK1PiaA4p4p3QG+uyJ8IkDmyHDjzBh2wPqcTzTcMAwIIIBBHIg8iJ6gRV/xYUqugjICKzd5arUFKii5wN2J3J2wO/I98O4malWpSZCrLTo1cHGQlY1VCtgkag1F84OMETou+H06pzUUMCjIysMq1NsEqynYjIH7e8zNrYpTLFFAyFGwwAiDCIoHJRk4HnPfAgH6QVway9STUQ5FMKSxodbo66mc6a66MuVUhgcLjJGddx0rZTRwqulQUSSutQOtuBQOWYe54znD43BXnJ72oob+5Luc8uTateR3HUdW3bvMHg1vlT1SeCFA25BG1rty2fwh59+cDuiMRA4uI2VWoVNO5qUcZyEWm2rOMZ6xWxjfl3zkHCbjy+t6aVD6KcmYgVBOhBFWvW9mVjUrsGqEpROSqhFA8DYBQAB9c3fgi3ldT006f1S0xAqZ6Ivg/jj4P/Cp/VO7hljWFKmtK8VqaqEU9UrZVBp5g7nab+LWRNJ0Q1C1VWp51khdYILnJ2x5t518NZiuCuhVJVV3zpUlRknnkAHbv+UOb2Hd+VJ6aH/7mPYl55VT+b/9yS0QIc2l92XVD02rH91UTybXiHZdW3ptHP8AnyaiBCexeI+VWnzOp/qJj2NxLyqz+ZVf9RJyIEGLbiXlVn8zq/6ieuo4j5RafNqn30mogVTgVO+/GMVbb+cVM+4VN2wuSPdNhJQUr/8AK2vqag/zJ2cPshS6zBzrqPU+Ivjb9k64EUEvfHtvVuP/ALTIW98a2/VcfTJSIEX+O/1b5HmM33dbfK/1SViBElr7xbb9ap9mY13/AOTtfW1PsSXiBE9bf/krX11T7uRHFOGX1aqlXRbDRTdMddU31sjZz1e3vOXnltkDQuQbl3JZslaVEeDpAQA1XRjj4VXSRnJ6vltAifaS+8W29dU+6nmpwK+ZWVqVqVYEEdfU3B2IPuXnl1EzAqXRex4laWtG1anbVeqXQHNw6E01J0Lp6k8l0rnO+mS3si/8mtvnT/cyXiBroFiqlwA+BqCnUA3aAxAyPPgfFNkRAREQEREBERAREQETlveI0aIBq1Up55a2C5I3wAefom+lUDAMpBVgCCNwVO4IPdA9xEQEREBERAREQETwlVTnDA4JBwc4I5g9xnpWB3BzAzETGYGYmAZmAiIgIxEQERmICIiAiIgIiICIiAiIgJQ+N9Ja9es9vZVBSpUiVq3OgVC1Yc6VBWypx8JyCAdgMyR6f8ZelTp2tBtNzdMaaN+SogZrV/Quw/OZZBcPs0oUko0wFRBhR5u0k9pJ3J7yTAdGuJtZv7EuWWotfV1VzpC1XuApJpXLD37lVOl+3SQd8ZvfBQPY9DSCF6qnjO506BjJHbiUDjditxQqUXyAVJBHNXG6sp7CGAI+KWX/AMPOP+zLOmXUJcUgKVenjGmoqjBAHJWXSwxtg+aBZ4iICIiAiIgIiIFcsqDvTuRTbS3sxydyNSK6F01DcZAIyO+cXAaNzZ2tBWTmtOl1WS/V1Or0K2RsFNTSCBsM5zzk10d5XH/NV/8AFJXECqcQ6T1aesBEYq7DA5FQlZlIbVzPVBSuNSnPgnwS3S9NnVaDFtdS5dqnL+bq7uucj3hRaSY/PAPbLFiAIHBwtWDV9sU+sHVjGPBFNA+keLr1+nJ7ZITGJmAiIgJWek95b0Khuq41dTRyiAZc1XqAItLvdmAUDz77SzT5lxq6S84oQMmnYppB30vdOfCPcdA28zO3dA3WPSLiNuNdS2WrQ59SldqtzTQjktSoAKx5kgnvwTyl64PxWjdUkr0HD03Gx5EEbFWB3Vgcgg7giVLEi7S59r7oXC7Wt1UWndLnwUrthaVyB2ZbSj9+Qx3ED6dERA5Kt+iuyFgCqq7E4CqHJVMk9pKtj4vizr4bxSnXAamSc06dUAjBNKqCUb06WH90znveDdZUaoKhXV1LAjBIqUWYg4bIKkNgjsxkb7jPBeDexyPCLBKFG3QnGSlHV4TYAGol98DHgjvgE6QUCi1MsFYLjKkHU1TqlQj4LF9sHuPcZ7qceoKyqzMpYIRqpuAOsqdUgYkYUl8Lg9pHfNLdHqeiui6StaoajrUUVEKscvT0H4BYu2PGdj2zgqdEATRzWz1IohSVy46mt1w0VCSVBwF3z4I7TvAs+YmNMQI7iNxdqwFC3oVExuatw1Jg2+wVaTgjGN8+ic4u+IeSW3zx/uJNxA+f3PA+I1LutdvRtiWRKVJRct7lQXdlz1W5LksT5lHZN44Pf9tCh6Llj/lS8xAotTg9+VYChRBIIGLg88d/VyPtOB8SpVqV5bU6HWaFpXCm5Jp16S8tRCfygbOHxkZYHIly4tbVBSqKtWqzVFamgAXCu4IDlkUFQOeScfHkTq4U3g6RTKIhKKDnOFJXJBA7ge3nA5xe3Xkg9ev1TPs+58k+SsklYgRXthc+Rt66n9cweJXHkVT0VaX0tJaIET7aXHkNX0VKP249ta/kFf1lD7yS0QIj21r+QXH69v8AezB4vW8guf17f72TEQKnwDi1UCv+I3J/Ga5yGoePuD7rzztJX24q+QXPy0PvZv4NatTWoGxlq1aoMeK9RmX04IkhAiBxmr5DdfLQ+9gcZqeRXX/s/eSXiBE+3L+R3PyUvtzPtw/klz8lP7clYgRR4y3klz+on0NB40fJbn1YP7mkrECn9KeOXhpilZWtwKlTKtWamMUE7XCZzUfxRyzuTtvBcOsHolUS0uBTWmFBNPLFyzMxZvfMTnJJ5ljPpsg6N3quXOosoK0qaLyyFDVamxww91QHuK7b5gV4tU8nuPUt9E5uI23XUqlF7e40VEKN7g5OGGMjA5/VPoomYFS6J8dqraUUvKFyLhF0OfY9R9eg6VqZVSMsoDEdhJkv7f0/yVz81rfZktEDXQqh1VwCAwBAYFWAPerbg+YzZEQEREBERAREQEREDGIxEQMxEQEREBERAREQEREBERAREQEREBNfUrsdI23G3InmR3c4iBsiIgIiICIiAiIgIiIH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data:image/jpeg;base64,/9j/4AAQSkZJRgABAQAAAQABAAD/2wCEAAkGBxISEhIQEhIVFRIVFRUVFRYVFh0WFxcQFRcWFxUVFRUYKCggGBoxGxUVIjEhJSk3Li4uFx8zODMsNygtLisBCgoKBQUFDgUFDisZExkrKysrKysrKysrKysrKysrKysrKysrKysrKysrKysrKysrKysrKysrKysrKysrKysrK//AABEIAMMBAgMBIgACEQEDEQH/xAAbAAEAAgMBAQAAAAAAAAAAAAAABQYBAwQCB//EAFEQAAIBAwICBAYMCQoEBwAAAAECAAMEERIhBTEGE0FRIlJUYYGTFBUjMkJxkZTB0dLTFiRTYnKSobGzMzRVZHOCssPU8GN04eMHQ6KjtMLi/8QAFAEBAAAAAAAAAAAAAAAAAAAAAP/EABQRAQAAAAAAAAAAAAAAAAAAAAD/2gAMAwEAAhEDEQA/APuMREBERAREQEREBERAREQETVc3CU1ao7KiKCzMxCqqjclidgPPKZc9OKtbPsG3DU+y4uCadNh41KmoL1F850g9hMC02N2z1rmmQMUmphccyGpq5z6TO+fMOG8b4mta5f8AE6hL09a6atIE9UmND6nxtjmp3lq4F0vp13FvVRre6IJWlUIIqAczRqDwaoHaNmHaBAk245QH/mDPXdRjBz1+AxXGPFOc8gN8ze3EEGjckuMqApJKjGWwBnG67+cSEPRJSSzVCSxdn2x7o9uLdmTfwdsseeTjuklQtKnWCq6rqSkKaYPwjguc42BKoPQYEjRqq6hlIKsAQRuCDuCJ7nLwy16qklPOSowT3nmcDsGeydUBERAREQERMZgZiIgIiICIiAiIgIiICIiAiJzez6XLraef0x9cDpic4vqX5RP1hPQuk8df1hA3RNYrr4y/KJnrV8YfLA9zBmNY7x8sqf8A4h8SYUqdnSbFa7LU8qfCS2UZuKgx26cKD41RYEDxa89s6pJOeH0nIpJ8G5rI2DWfxqQIIVeRI1bjTOtp5oU1RVRQFRQFVRyCqMAAfEJs/fy+iBwWI92uv06f8GnN3ErCnXQo4PMMrKcMjruro43VwdwRNFh/LXX9pT/g05IZ83f/ALMCV6FccqVNVncsDdUQCXGwr25JCVwByO2ll7GHcRLVPl3Gq7W5pX6A6rUlnA+HaNgXFM/3RrH51NZ9Nt6ququpyrAMpHIqRkEeiBsiIgIiICIiBF8YuXRqAGdJd9WnmxWk7om2+7KNhz047ZHcI4pWqNQ1qVYmsrqUemOrVVZKmipuN2Rc5I8M+iyFQef+yOUxpHPG/wBED1ERAREQEREBERAREQEREBOI8JtzzoUjnnmmv1TtiBwHglr5NR9Un1Twej9n22tv6lPqklECM/B2z8kt/Up9Uwejll5Jb+pT6pKRAhLjo7YKNRsrc/o2yufkVSZB8fs+H0VpuvDrV89azdZbBClKlTZmfDJkDX1aknYdZknbe7zluuG0ajB6lNXYAqCwzhGKsy79hKqSPzR3QI1OifDyATYWucbjqKZx3jOJn8D+HeQ2vqEH0SbiBUOF9FLA17wG0oYWrTA9zXYGhSO3pJkp+CNh5JR9CASYSkoLEAAscsQNyQMAk9uwA9E9wK/d9FuHqjs9rS0hWLZXI0AHOe8YzI/oxw62rowNolI0+rQopYaWalTqGmV2K4FQDuIwRtLXdW6VEanUUMjqVZWGQykYKkdox2TFtapTBCKFycnA5scZJ7zsNz3CBwDo5a/kv/W31wOjlt4jesqfakrECK/B638V/XVPtTyejlv3VfnFb7cl4gV3inBrejSqVcXDaVJCrd1wWYe9UZqAZJIHpndwjhCUfDGvWRg6q1WouM52WqzAfH+2dl5aippDE6VZXIGMMUYMue3GpQdu7unRAREQEREBERAREQEREBERARE5eJcRpW9Nq1eotOmvvnc6QO7c9vmgdUSkVunlR/5rYVKidlSu4tlYd6qQ1THxoIodO6qHN1YVETx7eoLkKNt2QBKmP0VMC7xOThfE6NzTWtQqLUptyZDkZHMHuPeDuJ1wEREBERAREQESJPGQDXDLjqq9OguDku9VKLL+j4VYD0ZnjgHH0uaSOy9VUZKbmmWB2qDUulttXb2ZyDtAmYmo3KZxrXOcY1Dn3fHOKtxdRTNQKxHW9SoAJ1P1nVZ2BwuoNv3KTAkonPaXQcuuMMjaWGc4JVWG/aNLCdEBERARIXjfSi1tWFOq5NUjK0aamrVK9/VoCQPOcDzyJHTsZ34ffBfG0Ujt36BULejGfNAuESJ4H0jtrvUKFUF09/TYFKqZ5a6TgMvxkYMloCIiAiIgIiICIiAiIgcnFeI07ajUuKzBaVNS7sexQOwdp7AO0kT53mpd1Bd3S4IObe3O60EPJmHJq5HNuzOB2k9/TC79k3i2Y3o2umtX7nuWGbekfMozUI7zTmcZgYHfMzE80Kisquu6sAynl4LDI578jA4atOrbVTeWY9026+hnCXNMebktYD3r9vI5B2+h8H4nSuqNO4otqpVFDKfMeYI7CDkEdhBlPBmroheexr6paE4o3YavRHYt0mOvQd2pSKmO8OYH0KIiAiIgIiIEHwmir1OIKwBU3S7EZG1ra45+f908v0aprTSjRCpTVKlMgr1hKuipuSQSQqgb55Dum7gQ91vz33Q/+NbD6JMQKvddFC4Zetwp1bFSffJWRjnVk563JX3pIY4GsyWp8LwyeF4CVHqhcbmo+vOT4uajnGOeNxiSUQOe1tQjVG5tUbUx+JQqgfEqj9p7Z0REBKl0u6QVFcWNqQLhl11KuNQtqB2DEHY1WOQinbYsdhgznSDiyWlvVuHBIRchRzdyQqU1/OZiqjzmUfg9o6Iz1iGuKzGrXYcjVYbhfzFGEXuCjvMDZw7h1OgG0AksdTuzFqlRj8Ko53Y/HsOQwJ1f79MwYBGcebOPN34gcfEOFpVKVMmnXpnNKsm1Sm35p7VPah8EgkESx9EekLV9dvcBUu6IGsLstSkdkr0gfgHBBHwWBHcTFSN4vrpdXe0gTVtjrwvOpQP8vRPflBkDx0Q9kD6ZE02lylVEq02DI6q6MOTIwBUjzYIm6BC9IOMm3WqVUEpbXFydXLFFVwpx3lufcpnq14z1lQUwhXIqghx4SVKJQEMASCCKikEHs8+3ddWCVGDOoOFdCDuGp1ANaMDzU6V2/NE80uG0lIIUDCsgA2AVyGfHnJAyfMPPkK/bdJ65pW7miHe4tvZCLTySuDR6xSp3bC1gRj32kjAJE8XfTIoKDLTWolVKrllLjT1delRw2U9yPupLdZgIUKkjmJ+nwS2VdC0UVQEUADGFpkNTCkcgCAQByI2nl+BWx05oqdIYDOcYdg76h8LLgMc8yMmBIaomcRA4eIcIpVmDP1mQMDRWq0hjnuKbKD6Zyfgxb99x87uPvJNRAra9B7EFmCVgztqYi6uMs2AMses3OABv3CZboTZnsr+i8uR/mSxxApdx0b4aq1HLXOERnYC8uidKDLYAqb7TfYdCLU01JFyhx7wXtyQo7Bu47MbY25dksl/a9augthSRrGPfJ2r5s98WdqU1ZYsSzNk55FiQNyeWcbdwgQw6GWvjXPzuv9ueG6EWpam+bjXTbVTPsmrlWwVyPC54Yj0mWWIESOBL+XufXuf3zI4J/WLn1p+qSsQIv2m/rNz6z/pPPtKfKrn9dfpWS0QIg8Ffyy6H96n9KTB4LU7L66HqT++lJiIFS4PweqXu8X90MXGMgW5yeponJzSO++PRJL2kr/0ld/qWv3ElaFsqFyowXbW3nfSq538yqPRN0CF9pbj+krr9S1+5mfai4/pC49Xb/dSZiBDjhdx5fW9NOh9ieva248tqeqpfZktECs8W6LVbkUxVvahWnUWqoFOmAaighdQ0+EBnOO8A9gnk9FKnlj+mkn0CWiIFW/BOr5YfUpOAdHD7IZFvCaoprqHUqQtMs5Qnwsgkh/k+W8SIpWlbrWqFgBUfLadyERUWmgLLuCRUJ5Ea9jtmBGDorX7LsemgPtTH4LXHldP02/8A3JahMwKzwPo/d2lFLaleUzTTITXbEkKSSFBWoPBGcDzATuNrf+VW/wA1f76TEQNdurBVDsGfA1Mq6QW7SFJOB5smbIiAiIgIiICIiAiJgmBmJWb/AKeWNNmRarVnXZltqb3BBHMMaYKqfMTJ7h14telSrpnRVRKiZGDodQy5HYcEQOiIiAiIgIiICIiAiRicXUCuzjStKr1W25YkU9OB3lqgXE18F46tcMCvVupbKE58EVatJWDbA5ai+3MY84yEvE19cveOeOfb3Thq8XQJTcAt1r6KQHNz4RyDyA0qzZPYIElE0WtyH1Y2KsUYHmGH/QgjzMJvgIiICIkVxrpHaWhprc10ompq0a9gQpUN4XIe/Xn3wJWJos7ynWRalJ1qI26ujBlI8zDYzfAREQEREBERAREQEREDxVqBVLMQFAJJJwAo3JJ7BifNeI8SqcTJJLJw74FMZV7oflKp5rRPwUHvhgtscST6e3nX1U4ah8AgVrvHk4OKdHP57KcjxUbvmpR+wfs+KB4t6C01CIoVFGFVQAoxyAA2lt6Jrixsx3W1D+Gsqj8vQZb+jgxaWo/4FH+GsCRiIgIiICIiAiIgQ3B6Kv7MVgGVrlwQRkEdXSGCD8U01ejNMUwlLCkOz62GttTFyc598uatTwWyMMeXMdPAOd1/zNT/AApJaBWH6LsSCKqgBmYDSTp1NRbYk5I1UicEnGoDkAJK0OF6WpeEDTpajTXTuGYMo8LPIIxUDHbzklEDns7UU9Zzlncux5ZYgAfIqqvxKJ0REBERASqdLP5zb/2Nx/jt9pa5U+lR/GqH9hX/AIlCBWanCGoubiwYW9xzIG1CseZWvSGxzuNY8Id55S69E+ka3tNsoaVek3V3FEnJp1MZGD8JCN1Ycwe/IkFmQ3FKxtK1PiaA4p4p3QG+uyJ8IkDmyHDjzBh2wPqcTzTcMAwIIIBBHIg8iJ6gRV/xYUqugjICKzd5arUFKii5wN2J3J2wO/I98O4malWpSZCrLTo1cHGQlY1VCtgkag1F84OMETou+H06pzUUMCjIysMq1NsEqynYjIH7e8zNrYpTLFFAyFGwwAiDCIoHJRk4HnPfAgH6QVway9STUQ5FMKSxodbo66mc6a66MuVUhgcLjJGddx0rZTRwqulQUSSutQOtuBQOWYe54znD43BXnJ72oob+5Luc8uTateR3HUdW3bvMHg1vlT1SeCFA25BG1rty2fwh59+cDuiMRA4uI2VWoVNO5qUcZyEWm2rOMZ6xWxjfl3zkHCbjy+t6aVD6KcmYgVBOhBFWvW9mVjUrsGqEpROSqhFA8DYBQAB9c3fgi3ldT006f1S0xAqZ6Ivg/jj4P/Cp/VO7hljWFKmtK8VqaqEU9UrZVBp5g7nab+LWRNJ0Q1C1VWp51khdYILnJ2x5t518NZiuCuhVJVV3zpUlRknnkAHbv+UOb2Hd+VJ6aH/7mPYl55VT+b/9yS0QIc2l92XVD02rH91UTybXiHZdW3ptHP8AnyaiBCexeI+VWnzOp/qJj2NxLyqz+ZVf9RJyIEGLbiXlVn8zq/6ieuo4j5RafNqn30mogVTgVO+/GMVbb+cVM+4VN2wuSPdNhJQUr/8AK2vqag/zJ2cPshS6zBzrqPU+Ivjb9k64EUEvfHtvVuP/ALTIW98a2/VcfTJSIEX+O/1b5HmM33dbfK/1SViBElr7xbb9ap9mY13/AOTtfW1PsSXiBE9bf/krX11T7uRHFOGX1aqlXRbDRTdMddU31sjZz1e3vOXnltkDQuQbl3JZslaVEeDpAQA1XRjj4VXSRnJ6vltAifaS+8W29dU+6nmpwK+ZWVqVqVYEEdfU3B2IPuXnl1EzAqXRex4laWtG1anbVeqXQHNw6E01J0Lp6k8l0rnO+mS3si/8mtvnT/cyXiBroFiqlwA+BqCnUA3aAxAyPPgfFNkRAREQEREBERAREQETlveI0aIBq1Up55a2C5I3wAefom+lUDAMpBVgCCNwVO4IPdA9xEQEREBERAREQETwlVTnDA4JBwc4I5g9xnpWB3BzAzETGYGYmAZmAiIgIxEQERmICIiAiIgIiICIiAiIgJQ+N9Ja9es9vZVBSpUiVq3OgVC1Yc6VBWypx8JyCAdgMyR6f8ZelTp2tBtNzdMaaN+SogZrV/Quw/OZZBcPs0oUko0wFRBhR5u0k9pJ3J7yTAdGuJtZv7EuWWotfV1VzpC1XuApJpXLD37lVOl+3SQd8ZvfBQPY9DSCF6qnjO506BjJHbiUDjditxQqUXyAVJBHNXG6sp7CGAI+KWX/AMPOP+zLOmXUJcUgKVenjGmoqjBAHJWXSwxtg+aBZ4iICIiAiIgIiIFcsqDvTuRTbS3sxydyNSK6F01DcZAIyO+cXAaNzZ2tBWTmtOl1WS/V1Or0K2RsFNTSCBsM5zzk10d5XH/NV/8AFJXECqcQ6T1aesBEYq7DA5FQlZlIbVzPVBSuNSnPgnwS3S9NnVaDFtdS5dqnL+bq7uucj3hRaSY/PAPbLFiAIHBwtWDV9sU+sHVjGPBFNA+keLr1+nJ7ZITGJmAiIgJWek95b0Khuq41dTRyiAZc1XqAItLvdmAUDz77SzT5lxq6S84oQMmnYppB30vdOfCPcdA28zO3dA3WPSLiNuNdS2WrQ59SldqtzTQjktSoAKx5kgnvwTyl64PxWjdUkr0HD03Gx5EEbFWB3Vgcgg7giVLEi7S59r7oXC7Wt1UWndLnwUrthaVyB2ZbSj9+Qx3ED6dERA5Kt+iuyFgCqq7E4CqHJVMk9pKtj4vizr4bxSnXAamSc06dUAjBNKqCUb06WH90znveDdZUaoKhXV1LAjBIqUWYg4bIKkNgjsxkb7jPBeDexyPCLBKFG3QnGSlHV4TYAGol98DHgjvgE6QUCi1MsFYLjKkHU1TqlQj4LF9sHuPcZ7qceoKyqzMpYIRqpuAOsqdUgYkYUl8Lg9pHfNLdHqeiui6StaoajrUUVEKscvT0H4BYu2PGdj2zgqdEATRzWz1IohSVy46mt1w0VCSVBwF3z4I7TvAs+YmNMQI7iNxdqwFC3oVExuatw1Jg2+wVaTgjGN8+ic4u+IeSW3zx/uJNxA+f3PA+I1LutdvRtiWRKVJRct7lQXdlz1W5LksT5lHZN44Pf9tCh6Llj/lS8xAotTg9+VYChRBIIGLg88d/VyPtOB8SpVqV5bU6HWaFpXCm5Jp16S8tRCfygbOHxkZYHIly4tbVBSqKtWqzVFamgAXCu4IDlkUFQOeScfHkTq4U3g6RTKIhKKDnOFJXJBA7ge3nA5xe3Xkg9ev1TPs+58k+SsklYgRXthc+Rt66n9cweJXHkVT0VaX0tJaIET7aXHkNX0VKP249ta/kFf1lD7yS0QIj21r+QXH69v8AezB4vW8guf17f72TEQKnwDi1UCv+I3J/Ga5yGoePuD7rzztJX24q+QXPy0PvZv4NatTWoGxlq1aoMeK9RmX04IkhAiBxmr5DdfLQ+9gcZqeRXX/s/eSXiBE+3L+R3PyUvtzPtw/klz8lP7clYgRR4y3klz+on0NB40fJbn1YP7mkrECn9KeOXhpilZWtwKlTKtWamMUE7XCZzUfxRyzuTtvBcOsHolUS0uBTWmFBNPLFyzMxZvfMTnJJ5ljPpsg6N3quXOosoK0qaLyyFDVamxww91QHuK7b5gV4tU8nuPUt9E5uI23XUqlF7e40VEKN7g5OGGMjA5/VPoomYFS6J8dqraUUvKFyLhF0OfY9R9eg6VqZVSMsoDEdhJkv7f0/yVz81rfZktEDXQqh1VwCAwBAYFWAPerbg+YzZEQEREBERAREQEREDGIxEQMxEQEREBERAREQEREBERAREQEREBNfUrsdI23G3InmR3c4iBsiIgIiICIiAiIgIiIH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6" descr="data:image/jpeg;base64,/9j/4AAQSkZJRgABAQAAAQABAAD/2wCEAAkGBxISEhIQEhIVFRIVFRUVFRYVFh0WFxcQFRcWFxUVFRUYKCggGBoxGxUVIjEhJSk3Li4uFx8zODMsNygtLisBCgoKBQUFDgUFDisZExkrKysrKysrKysrKysrKysrKysrKysrKysrKysrKysrKysrKysrKysrKysrKysrKysrK//AABEIAMMBAgMBIgACEQEDEQH/xAAbAAEAAgMBAQAAAAAAAAAAAAAABQYBAwQCB//EAFEQAAIBAwICBAYMCQoEBwAAAAECAAMEERIhBTEGE0FRIlJUYYGTFBUjMkJxkZTB0dLTFiRTYnKSobGzMzRVZHOCssPU8GN04eMHQ6KjtMLi/8QAFAEBAAAAAAAAAAAAAAAAAAAAAP/EABQRAQAAAAAAAAAAAAAAAAAAAAD/2gAMAwEAAhEDEQA/APuMREBERAREQEREBERAREQETVc3CU1ao7KiKCzMxCqqjclidgPPKZc9OKtbPsG3DU+y4uCadNh41KmoL1F850g9hMC02N2z1rmmQMUmphccyGpq5z6TO+fMOG8b4mta5f8AE6hL09a6atIE9UmND6nxtjmp3lq4F0vp13FvVRre6IJWlUIIqAczRqDwaoHaNmHaBAk245QH/mDPXdRjBz1+AxXGPFOc8gN8ze3EEGjckuMqApJKjGWwBnG67+cSEPRJSSzVCSxdn2x7o9uLdmTfwdsseeTjuklQtKnWCq6rqSkKaYPwjguc42BKoPQYEjRqq6hlIKsAQRuCDuCJ7nLwy16qklPOSowT3nmcDsGeydUBERAREQERMZgZiIgIiICIiAiIgIiICIiAiJzez6XLraef0x9cDpic4vqX5RP1hPQuk8df1hA3RNYrr4y/KJnrV8YfLA9zBmNY7x8sqf8A4h8SYUqdnSbFa7LU8qfCS2UZuKgx26cKD41RYEDxa89s6pJOeH0nIpJ8G5rI2DWfxqQIIVeRI1bjTOtp5oU1RVRQFRQFVRyCqMAAfEJs/fy+iBwWI92uv06f8GnN3ErCnXQo4PMMrKcMjruro43VwdwRNFh/LXX9pT/g05IZ83f/ALMCV6FccqVNVncsDdUQCXGwr25JCVwByO2ll7GHcRLVPl3Gq7W5pX6A6rUlnA+HaNgXFM/3RrH51NZ9Nt6ququpyrAMpHIqRkEeiBsiIgIiICIiBF8YuXRqAGdJd9WnmxWk7om2+7KNhz047ZHcI4pWqNQ1qVYmsrqUemOrVVZKmipuN2Rc5I8M+iyFQef+yOUxpHPG/wBED1ERAREQEREBERAREQEREBOI8JtzzoUjnnmmv1TtiBwHglr5NR9Un1Twej9n22tv6lPqklECM/B2z8kt/Up9Uwejll5Jb+pT6pKRAhLjo7YKNRsrc/o2yufkVSZB8fs+H0VpuvDrV89azdZbBClKlTZmfDJkDX1aknYdZknbe7zluuG0ajB6lNXYAqCwzhGKsy79hKqSPzR3QI1OifDyATYWucbjqKZx3jOJn8D+HeQ2vqEH0SbiBUOF9FLA17wG0oYWrTA9zXYGhSO3pJkp+CNh5JR9CASYSkoLEAAscsQNyQMAk9uwA9E9wK/d9FuHqjs9rS0hWLZXI0AHOe8YzI/oxw62rowNolI0+rQopYaWalTqGmV2K4FQDuIwRtLXdW6VEanUUMjqVZWGQykYKkdox2TFtapTBCKFycnA5scZJ7zsNz3CBwDo5a/kv/W31wOjlt4jesqfakrECK/B638V/XVPtTyejlv3VfnFb7cl4gV3inBrejSqVcXDaVJCrd1wWYe9UZqAZJIHpndwjhCUfDGvWRg6q1WouM52WqzAfH+2dl5aippDE6VZXIGMMUYMue3GpQdu7unRAREQEREBERAREQEREBERARE5eJcRpW9Nq1eotOmvvnc6QO7c9vmgdUSkVunlR/5rYVKidlSu4tlYd6qQ1THxoIodO6qHN1YVETx7eoLkKNt2QBKmP0VMC7xOThfE6NzTWtQqLUptyZDkZHMHuPeDuJ1wEREBERAREQESJPGQDXDLjqq9OguDku9VKLL+j4VYD0ZnjgHH0uaSOy9VUZKbmmWB2qDUulttXb2ZyDtAmYmo3KZxrXOcY1Dn3fHOKtxdRTNQKxHW9SoAJ1P1nVZ2BwuoNv3KTAkonPaXQcuuMMjaWGc4JVWG/aNLCdEBERARIXjfSi1tWFOq5NUjK0aamrVK9/VoCQPOcDzyJHTsZ34ffBfG0Ujt36BULejGfNAuESJ4H0jtrvUKFUF09/TYFKqZ5a6TgMvxkYMloCIiAiIgIiICIiAiIgcnFeI07ajUuKzBaVNS7sexQOwdp7AO0kT53mpd1Bd3S4IObe3O60EPJmHJq5HNuzOB2k9/TC79k3i2Y3o2umtX7nuWGbekfMozUI7zTmcZgYHfMzE80Kisquu6sAynl4LDI578jA4atOrbVTeWY9026+hnCXNMebktYD3r9vI5B2+h8H4nSuqNO4otqpVFDKfMeYI7CDkEdhBlPBmroheexr6paE4o3YavRHYt0mOvQd2pSKmO8OYH0KIiAiIgIiIEHwmir1OIKwBU3S7EZG1ra45+f908v0aprTSjRCpTVKlMgr1hKuipuSQSQqgb55Dum7gQ91vz33Q/+NbD6JMQKvddFC4Zetwp1bFSffJWRjnVk563JX3pIY4GsyWp8LwyeF4CVHqhcbmo+vOT4uajnGOeNxiSUQOe1tQjVG5tUbUx+JQqgfEqj9p7Z0REBKl0u6QVFcWNqQLhl11KuNQtqB2DEHY1WOQinbYsdhgznSDiyWlvVuHBIRchRzdyQqU1/OZiqjzmUfg9o6Iz1iGuKzGrXYcjVYbhfzFGEXuCjvMDZw7h1OgG0AksdTuzFqlRj8Ko53Y/HsOQwJ1f79MwYBGcebOPN34gcfEOFpVKVMmnXpnNKsm1Sm35p7VPah8EgkESx9EekLV9dvcBUu6IGsLstSkdkr0gfgHBBHwWBHcTFSN4vrpdXe0gTVtjrwvOpQP8vRPflBkDx0Q9kD6ZE02lylVEq02DI6q6MOTIwBUjzYIm6BC9IOMm3WqVUEpbXFydXLFFVwpx3lufcpnq14z1lQUwhXIqghx4SVKJQEMASCCKikEHs8+3ddWCVGDOoOFdCDuGp1ANaMDzU6V2/NE80uG0lIIUDCsgA2AVyGfHnJAyfMPPkK/bdJ65pW7miHe4tvZCLTySuDR6xSp3bC1gRj32kjAJE8XfTIoKDLTWolVKrllLjT1delRw2U9yPupLdZgIUKkjmJ+nwS2VdC0UVQEUADGFpkNTCkcgCAQByI2nl+BWx05oqdIYDOcYdg76h8LLgMc8yMmBIaomcRA4eIcIpVmDP1mQMDRWq0hjnuKbKD6Zyfgxb99x87uPvJNRAra9B7EFmCVgztqYi6uMs2AMses3OABv3CZboTZnsr+i8uR/mSxxApdx0b4aq1HLXOERnYC8uidKDLYAqb7TfYdCLU01JFyhx7wXtyQo7Bu47MbY25dksl/a9augthSRrGPfJ2r5s98WdqU1ZYsSzNk55FiQNyeWcbdwgQw6GWvjXPzuv9ueG6EWpam+bjXTbVTPsmrlWwVyPC54Yj0mWWIESOBL+XufXuf3zI4J/WLn1p+qSsQIv2m/rNz6z/pPPtKfKrn9dfpWS0QIg8Ffyy6H96n9KTB4LU7L66HqT++lJiIFS4PweqXu8X90MXGMgW5yeponJzSO++PRJL2kr/0ld/qWv3ElaFsqFyowXbW3nfSq538yqPRN0CF9pbj+krr9S1+5mfai4/pC49Xb/dSZiBDjhdx5fW9NOh9ieva248tqeqpfZktECs8W6LVbkUxVvahWnUWqoFOmAaighdQ0+EBnOO8A9gnk9FKnlj+mkn0CWiIFW/BOr5YfUpOAdHD7IZFvCaoprqHUqQtMs5Qnwsgkh/k+W8SIpWlbrWqFgBUfLadyERUWmgLLuCRUJ5Ea9jtmBGDorX7LsemgPtTH4LXHldP02/8A3JahMwKzwPo/d2lFLaleUzTTITXbEkKSSFBWoPBGcDzATuNrf+VW/wA1f76TEQNdurBVDsGfA1Mq6QW7SFJOB5smbIiAiIgIiICIiAiJgmBmJWb/AKeWNNmRarVnXZltqb3BBHMMaYKqfMTJ7h14telSrpnRVRKiZGDodQy5HYcEQOiIiAiIgIiICIiAiRicXUCuzjStKr1W25YkU9OB3lqgXE18F46tcMCvVupbKE58EVatJWDbA5ai+3MY84yEvE19cveOeOfb3Thq8XQJTcAt1r6KQHNz4RyDyA0qzZPYIElE0WtyH1Y2KsUYHmGH/QgjzMJvgIiICIkVxrpHaWhprc10ompq0a9gQpUN4XIe/Xn3wJWJos7ynWRalJ1qI26ujBlI8zDYzfAREQEREBERAREQEREDxVqBVLMQFAJJJwAo3JJ7BifNeI8SqcTJJLJw74FMZV7oflKp5rRPwUHvhgtscST6e3nX1U4ah8AgVrvHk4OKdHP57KcjxUbvmpR+wfs+KB4t6C01CIoVFGFVQAoxyAA2lt6Jrixsx3W1D+Gsqj8vQZb+jgxaWo/4FH+GsCRiIgIiICIiAiIgQ3B6Kv7MVgGVrlwQRkEdXSGCD8U01ejNMUwlLCkOz62GttTFyc598uatTwWyMMeXMdPAOd1/zNT/AApJaBWH6LsSCKqgBmYDSTp1NRbYk5I1UicEnGoDkAJK0OF6WpeEDTpajTXTuGYMo8LPIIxUDHbzklEDns7UU9Zzlncux5ZYgAfIqqvxKJ0REBERASqdLP5zb/2Nx/jt9pa5U+lR/GqH9hX/AIlCBWanCGoubiwYW9xzIG1CseZWvSGxzuNY8Id55S69E+ka3tNsoaVek3V3FEnJp1MZGD8JCN1Ycwe/IkFmQ3FKxtK1PiaA4p4p3QG+uyJ8IkDmyHDjzBh2wPqcTzTcMAwIIIBBHIg8iJ6gRV/xYUqugjICKzd5arUFKii5wN2J3J2wO/I98O4malWpSZCrLTo1cHGQlY1VCtgkag1F84OMETou+H06pzUUMCjIysMq1NsEqynYjIH7e8zNrYpTLFFAyFGwwAiDCIoHJRk4HnPfAgH6QVway9STUQ5FMKSxodbo66mc6a66MuVUhgcLjJGddx0rZTRwqulQUSSutQOtuBQOWYe54znD43BXnJ72oob+5Luc8uTateR3HUdW3bvMHg1vlT1SeCFA25BG1rty2fwh59+cDuiMRA4uI2VWoVNO5qUcZyEWm2rOMZ6xWxjfl3zkHCbjy+t6aVD6KcmYgVBOhBFWvW9mVjUrsGqEpROSqhFA8DYBQAB9c3fgi3ldT006f1S0xAqZ6Ivg/jj4P/Cp/VO7hljWFKmtK8VqaqEU9UrZVBp5g7nab+LWRNJ0Q1C1VWp51khdYILnJ2x5t518NZiuCuhVJVV3zpUlRknnkAHbv+UOb2Hd+VJ6aH/7mPYl55VT+b/9yS0QIc2l92XVD02rH91UTybXiHZdW3ptHP8AnyaiBCexeI+VWnzOp/qJj2NxLyqz+ZVf9RJyIEGLbiXlVn8zq/6ieuo4j5RafNqn30mogVTgVO+/GMVbb+cVM+4VN2wuSPdNhJQUr/8AK2vqag/zJ2cPshS6zBzrqPU+Ivjb9k64EUEvfHtvVuP/ALTIW98a2/VcfTJSIEX+O/1b5HmM33dbfK/1SViBElr7xbb9ap9mY13/AOTtfW1PsSXiBE9bf/krX11T7uRHFOGX1aqlXRbDRTdMddU31sjZz1e3vOXnltkDQuQbl3JZslaVEeDpAQA1XRjj4VXSRnJ6vltAifaS+8W29dU+6nmpwK+ZWVqVqVYEEdfU3B2IPuXnl1EzAqXRex4laWtG1anbVeqXQHNw6E01J0Lp6k8l0rnO+mS3si/8mtvnT/cyXiBroFiqlwA+BqCnUA3aAxAyPPgfFNkRAREQEREBERAREQETlveI0aIBq1Up55a2C5I3wAefom+lUDAMpBVgCCNwVO4IPdA9xEQEREBERAREQETwlVTnDA4JBwc4I5g9xnpWB3BzAzETGYGYmAZmAiIgIxEQERmICIiAiIgIiICIiAiIgJQ+N9Ja9es9vZVBSpUiVq3OgVC1Yc6VBWypx8JyCAdgMyR6f8ZelTp2tBtNzdMaaN+SogZrV/Quw/OZZBcPs0oUko0wFRBhR5u0k9pJ3J7yTAdGuJtZv7EuWWotfV1VzpC1XuApJpXLD37lVOl+3SQd8ZvfBQPY9DSCF6qnjO506BjJHbiUDjditxQqUXyAVJBHNXG6sp7CGAI+KWX/AMPOP+zLOmXUJcUgKVenjGmoqjBAHJWXSwxtg+aBZ4iICIiAiIgIiIFcsqDvTuRTbS3sxydyNSK6F01DcZAIyO+cXAaNzZ2tBWTmtOl1WS/V1Or0K2RsFNTSCBsM5zzk10d5XH/NV/8AFJXECqcQ6T1aesBEYq7DA5FQlZlIbVzPVBSuNSnPgnwS3S9NnVaDFtdS5dqnL+bq7uucj3hRaSY/PAPbLFiAIHBwtWDV9sU+sHVjGPBFNA+keLr1+nJ7ZITGJmAiIgJWek95b0Khuq41dTRyiAZc1XqAItLvdmAUDz77SzT5lxq6S84oQMmnYppB30vdOfCPcdA28zO3dA3WPSLiNuNdS2WrQ59SldqtzTQjktSoAKx5kgnvwTyl64PxWjdUkr0HD03Gx5EEbFWB3Vgcgg7giVLEi7S59r7oXC7Wt1UWndLnwUrthaVyB2ZbSj9+Qx3ED6dERA5Kt+iuyFgCqq7E4CqHJVMk9pKtj4vizr4bxSnXAamSc06dUAjBNKqCUb06WH90znveDdZUaoKhXV1LAjBIqUWYg4bIKkNgjsxkb7jPBeDexyPCLBKFG3QnGSlHV4TYAGol98DHgjvgE6QUCi1MsFYLjKkHU1TqlQj4LF9sHuPcZ7qceoKyqzMpYIRqpuAOsqdUgYkYUl8Lg9pHfNLdHqeiui6StaoajrUUVEKscvT0H4BYu2PGdj2zgqdEATRzWz1IohSVy46mt1w0VCSVBwF3z4I7TvAs+YmNMQI7iNxdqwFC3oVExuatw1Jg2+wVaTgjGN8+ic4u+IeSW3zx/uJNxA+f3PA+I1LutdvRtiWRKVJRct7lQXdlz1W5LksT5lHZN44Pf9tCh6Llj/lS8xAotTg9+VYChRBIIGLg88d/VyPtOB8SpVqV5bU6HWaFpXCm5Jp16S8tRCfygbOHxkZYHIly4tbVBSqKtWqzVFamgAXCu4IDlkUFQOeScfHkTq4U3g6RTKIhKKDnOFJXJBA7ge3nA5xe3Xkg9ev1TPs+58k+SsklYgRXthc+Rt66n9cweJXHkVT0VaX0tJaIET7aXHkNX0VKP249ta/kFf1lD7yS0QIj21r+QXH69v8AezB4vW8guf17f72TEQKnwDi1UCv+I3J/Ga5yGoePuD7rzztJX24q+QXPy0PvZv4NatTWoGxlq1aoMeK9RmX04IkhAiBxmr5DdfLQ+9gcZqeRXX/s/eSXiBE+3L+R3PyUvtzPtw/klz8lP7clYgRR4y3klz+on0NB40fJbn1YP7mkrECn9KeOXhpilZWtwKlTKtWamMUE7XCZzUfxRyzuTtvBcOsHolUS0uBTWmFBNPLFyzMxZvfMTnJJ5ljPpsg6N3quXOosoK0qaLyyFDVamxww91QHuK7b5gV4tU8nuPUt9E5uI23XUqlF7e40VEKN7g5OGGMjA5/VPoomYFS6J8dqraUUvKFyLhF0OfY9R9eg6VqZVSMsoDEdhJkv7f0/yVz81rfZktEDXQqh1VwCAwBAYFWAPerbg+YzZEQEREBERAREQEREDGIxEQMxEQEREBERAREQEREBERAREQEREBNfUrsdI23G3InmR3c4iBsiIgIiICIiAiIgIiIH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8" descr="data:image/jpeg;base64,/9j/4AAQSkZJRgABAQAAAQABAAD/2wCEAAkGBxISEhIQEhIVFRIVFRUVFRYVFh0WFxcQFRcWFxUVFRUYKCggGBoxGxUVIjEhJSk3Li4uFx8zODMsNygtLisBCgoKBQUFDgUFDisZExkrKysrKysrKysrKysrKysrKysrKysrKysrKysrKysrKysrKysrKysrKysrKysrKysrK//AABEIAMMBAgMBIgACEQEDEQH/xAAbAAEAAgMBAQAAAAAAAAAAAAAABQYBAwQCB//EAFEQAAIBAwICBAYMCQoEBwAAAAECAAMEERIhBTEGE0FRIlJUYYGTFBUjMkJxkZTB0dLTFiRTYnKSobGzMzRVZHOCssPU8GN04eMHQ6KjtMLi/8QAFAEBAAAAAAAAAAAAAAAAAAAAAP/EABQRAQAAAAAAAAAAAAAAAAAAAAD/2gAMAwEAAhEDEQA/APuMREBERAREQEREBERAREQETVc3CU1ao7KiKCzMxCqqjclidgPPKZc9OKtbPsG3DU+y4uCadNh41KmoL1F850g9hMC02N2z1rmmQMUmphccyGpq5z6TO+fMOG8b4mta5f8AE6hL09a6atIE9UmND6nxtjmp3lq4F0vp13FvVRre6IJWlUIIqAczRqDwaoHaNmHaBAk245QH/mDPXdRjBz1+AxXGPFOc8gN8ze3EEGjckuMqApJKjGWwBnG67+cSEPRJSSzVCSxdn2x7o9uLdmTfwdsseeTjuklQtKnWCq6rqSkKaYPwjguc42BKoPQYEjRqq6hlIKsAQRuCDuCJ7nLwy16qklPOSowT3nmcDsGeydUBERAREQERMZgZiIgIiICIiAiIgIiICIiAiJzez6XLraef0x9cDpic4vqX5RP1hPQuk8df1hA3RNYrr4y/KJnrV8YfLA9zBmNY7x8sqf8A4h8SYUqdnSbFa7LU8qfCS2UZuKgx26cKD41RYEDxa89s6pJOeH0nIpJ8G5rI2DWfxqQIIVeRI1bjTOtp5oU1RVRQFRQFVRyCqMAAfEJs/fy+iBwWI92uv06f8GnN3ErCnXQo4PMMrKcMjruro43VwdwRNFh/LXX9pT/g05IZ83f/ALMCV6FccqVNVncsDdUQCXGwr25JCVwByO2ll7GHcRLVPl3Gq7W5pX6A6rUlnA+HaNgXFM/3RrH51NZ9Nt6ququpyrAMpHIqRkEeiBsiIgIiICIiBF8YuXRqAGdJd9WnmxWk7om2+7KNhz047ZHcI4pWqNQ1qVYmsrqUemOrVVZKmipuN2Rc5I8M+iyFQef+yOUxpHPG/wBED1ERAREQEREBERAREQEREBOI8JtzzoUjnnmmv1TtiBwHglr5NR9Un1Twej9n22tv6lPqklECM/B2z8kt/Up9Uwejll5Jb+pT6pKRAhLjo7YKNRsrc/o2yufkVSZB8fs+H0VpuvDrV89azdZbBClKlTZmfDJkDX1aknYdZknbe7zluuG0ajB6lNXYAqCwzhGKsy79hKqSPzR3QI1OifDyATYWucbjqKZx3jOJn8D+HeQ2vqEH0SbiBUOF9FLA17wG0oYWrTA9zXYGhSO3pJkp+CNh5JR9CASYSkoLEAAscsQNyQMAk9uwA9E9wK/d9FuHqjs9rS0hWLZXI0AHOe8YzI/oxw62rowNolI0+rQopYaWalTqGmV2K4FQDuIwRtLXdW6VEanUUMjqVZWGQykYKkdox2TFtapTBCKFycnA5scZJ7zsNz3CBwDo5a/kv/W31wOjlt4jesqfakrECK/B638V/XVPtTyejlv3VfnFb7cl4gV3inBrejSqVcXDaVJCrd1wWYe9UZqAZJIHpndwjhCUfDGvWRg6q1WouM52WqzAfH+2dl5aippDE6VZXIGMMUYMue3GpQdu7unRAREQEREBERAREQEREBERARE5eJcRpW9Nq1eotOmvvnc6QO7c9vmgdUSkVunlR/5rYVKidlSu4tlYd6qQ1THxoIodO6qHN1YVETx7eoLkKNt2QBKmP0VMC7xOThfE6NzTWtQqLUptyZDkZHMHuPeDuJ1wEREBERAREQESJPGQDXDLjqq9OguDku9VKLL+j4VYD0ZnjgHH0uaSOy9VUZKbmmWB2qDUulttXb2ZyDtAmYmo3KZxrXOcY1Dn3fHOKtxdRTNQKxHW9SoAJ1P1nVZ2BwuoNv3KTAkonPaXQcuuMMjaWGc4JVWG/aNLCdEBERARIXjfSi1tWFOq5NUjK0aamrVK9/VoCQPOcDzyJHTsZ34ffBfG0Ujt36BULejGfNAuESJ4H0jtrvUKFUF09/TYFKqZ5a6TgMvxkYMloCIiAiIgIiICIiAiIgcnFeI07ajUuKzBaVNS7sexQOwdp7AO0kT53mpd1Bd3S4IObe3O60EPJmHJq5HNuzOB2k9/TC79k3i2Y3o2umtX7nuWGbekfMozUI7zTmcZgYHfMzE80Kisquu6sAynl4LDI578jA4atOrbVTeWY9026+hnCXNMebktYD3r9vI5B2+h8H4nSuqNO4otqpVFDKfMeYI7CDkEdhBlPBmroheexr6paE4o3YavRHYt0mOvQd2pSKmO8OYH0KIiAiIgIiIEHwmir1OIKwBU3S7EZG1ra45+f908v0aprTSjRCpTVKlMgr1hKuipuSQSQqgb55Dum7gQ91vz33Q/+NbD6JMQKvddFC4Zetwp1bFSffJWRjnVk563JX3pIY4GsyWp8LwyeF4CVHqhcbmo+vOT4uajnGOeNxiSUQOe1tQjVG5tUbUx+JQqgfEqj9p7Z0REBKl0u6QVFcWNqQLhl11KuNQtqB2DEHY1WOQinbYsdhgznSDiyWlvVuHBIRchRzdyQqU1/OZiqjzmUfg9o6Iz1iGuKzGrXYcjVYbhfzFGEXuCjvMDZw7h1OgG0AksdTuzFqlRj8Ko53Y/HsOQwJ1f79MwYBGcebOPN34gcfEOFpVKVMmnXpnNKsm1Sm35p7VPah8EgkESx9EekLV9dvcBUu6IGsLstSkdkr0gfgHBBHwWBHcTFSN4vrpdXe0gTVtjrwvOpQP8vRPflBkDx0Q9kD6ZE02lylVEq02DI6q6MOTIwBUjzYIm6BC9IOMm3WqVUEpbXFydXLFFVwpx3lufcpnq14z1lQUwhXIqghx4SVKJQEMASCCKikEHs8+3ddWCVGDOoOFdCDuGp1ANaMDzU6V2/NE80uG0lIIUDCsgA2AVyGfHnJAyfMPPkK/bdJ65pW7miHe4tvZCLTySuDR6xSp3bC1gRj32kjAJE8XfTIoKDLTWolVKrllLjT1delRw2U9yPupLdZgIUKkjmJ+nwS2VdC0UVQEUADGFpkNTCkcgCAQByI2nl+BWx05oqdIYDOcYdg76h8LLgMc8yMmBIaomcRA4eIcIpVmDP1mQMDRWq0hjnuKbKD6Zyfgxb99x87uPvJNRAra9B7EFmCVgztqYi6uMs2AMses3OABv3CZboTZnsr+i8uR/mSxxApdx0b4aq1HLXOERnYC8uidKDLYAqb7TfYdCLU01JFyhx7wXtyQo7Bu47MbY25dksl/a9augthSRrGPfJ2r5s98WdqU1ZYsSzNk55FiQNyeWcbdwgQw6GWvjXPzuv9ueG6EWpam+bjXTbVTPsmrlWwVyPC54Yj0mWWIESOBL+XufXuf3zI4J/WLn1p+qSsQIv2m/rNz6z/pPPtKfKrn9dfpWS0QIg8Ffyy6H96n9KTB4LU7L66HqT++lJiIFS4PweqXu8X90MXGMgW5yeponJzSO++PRJL2kr/0ld/qWv3ElaFsqFyowXbW3nfSq538yqPRN0CF9pbj+krr9S1+5mfai4/pC49Xb/dSZiBDjhdx5fW9NOh9ieva248tqeqpfZktECs8W6LVbkUxVvahWnUWqoFOmAaighdQ0+EBnOO8A9gnk9FKnlj+mkn0CWiIFW/BOr5YfUpOAdHD7IZFvCaoprqHUqQtMs5Qnwsgkh/k+W8SIpWlbrWqFgBUfLadyERUWmgLLuCRUJ5Ea9jtmBGDorX7LsemgPtTH4LXHldP02/8A3JahMwKzwPo/d2lFLaleUzTTITXbEkKSSFBWoPBGcDzATuNrf+VW/wA1f76TEQNdurBVDsGfA1Mq6QW7SFJOB5smbIiAiIgIiICIiAiJgmBmJWb/AKeWNNmRarVnXZltqb3BBHMMaYKqfMTJ7h14telSrpnRVRKiZGDodQy5HYcEQOiIiAiIgIiICIiAiRicXUCuzjStKr1W25YkU9OB3lqgXE18F46tcMCvVupbKE58EVatJWDbA5ai+3MY84yEvE19cveOeOfb3Thq8XQJTcAt1r6KQHNz4RyDyA0qzZPYIElE0WtyH1Y2KsUYHmGH/QgjzMJvgIiICIkVxrpHaWhprc10ompq0a9gQpUN4XIe/Xn3wJWJos7ynWRalJ1qI26ujBlI8zDYzfAREQEREBERAREQEREDxVqBVLMQFAJJJwAo3JJ7BifNeI8SqcTJJLJw74FMZV7oflKp5rRPwUHvhgtscST6e3nX1U4ah8AgVrvHk4OKdHP57KcjxUbvmpR+wfs+KB4t6C01CIoVFGFVQAoxyAA2lt6Jrixsx3W1D+Gsqj8vQZb+jgxaWo/4FH+GsCRiIgIiICIiAiIgQ3B6Kv7MVgGVrlwQRkEdXSGCD8U01ejNMUwlLCkOz62GttTFyc598uatTwWyMMeXMdPAOd1/zNT/AApJaBWH6LsSCKqgBmYDSTp1NRbYk5I1UicEnGoDkAJK0OF6WpeEDTpajTXTuGYMo8LPIIxUDHbzklEDns7UU9Zzlncux5ZYgAfIqqvxKJ0REBERASqdLP5zb/2Nx/jt9pa5U+lR/GqH9hX/AIlCBWanCGoubiwYW9xzIG1CseZWvSGxzuNY8Id55S69E+ka3tNsoaVek3V3FEnJp1MZGD8JCN1Ycwe/IkFmQ3FKxtK1PiaA4p4p3QG+uyJ8IkDmyHDjzBh2wPqcTzTcMAwIIIBBHIg8iJ6gRV/xYUqugjICKzd5arUFKii5wN2J3J2wO/I98O4malWpSZCrLTo1cHGQlY1VCtgkag1F84OMETou+H06pzUUMCjIysMq1NsEqynYjIH7e8zNrYpTLFFAyFGwwAiDCIoHJRk4HnPfAgH6QVway9STUQ5FMKSxodbo66mc6a66MuVUhgcLjJGddx0rZTRwqulQUSSutQOtuBQOWYe54znD43BXnJ72oob+5Luc8uTateR3HUdW3bvMHg1vlT1SeCFA25BG1rty2fwh59+cDuiMRA4uI2VWoVNO5qUcZyEWm2rOMZ6xWxjfl3zkHCbjy+t6aVD6KcmYgVBOhBFWvW9mVjUrsGqEpROSqhFA8DYBQAB9c3fgi3ldT006f1S0xAqZ6Ivg/jj4P/Cp/VO7hljWFKmtK8VqaqEU9UrZVBp5g7nab+LWRNJ0Q1C1VWp51khdYILnJ2x5t518NZiuCuhVJVV3zpUlRknnkAHbv+UOb2Hd+VJ6aH/7mPYl55VT+b/9yS0QIc2l92XVD02rH91UTybXiHZdW3ptHP8AnyaiBCexeI+VWnzOp/qJj2NxLyqz+ZVf9RJyIEGLbiXlVn8zq/6ieuo4j5RafNqn30mogVTgVO+/GMVbb+cVM+4VN2wuSPdNhJQUr/8AK2vqag/zJ2cPshS6zBzrqPU+Ivjb9k64EUEvfHtvVuP/ALTIW98a2/VcfTJSIEX+O/1b5HmM33dbfK/1SViBElr7xbb9ap9mY13/AOTtfW1PsSXiBE9bf/krX11T7uRHFOGX1aqlXRbDRTdMddU31sjZz1e3vOXnltkDQuQbl3JZslaVEeDpAQA1XRjj4VXSRnJ6vltAifaS+8W29dU+6nmpwK+ZWVqVqVYEEdfU3B2IPuXnl1EzAqXRex4laWtG1anbVeqXQHNw6E01J0Lp6k8l0rnO+mS3si/8mtvnT/cyXiBroFiqlwA+BqCnUA3aAxAyPPgfFNkRAREQEREBERAREQETlveI0aIBq1Up55a2C5I3wAefom+lUDAMpBVgCCNwVO4IPdA9xEQEREBERAREQETwlVTnDA4JBwc4I5g9xnpWB3BzAzETGYGYmAZmAiIgIxEQERmICIiAiIgIiICIiAiIgJQ+N9Ja9es9vZVBSpUiVq3OgVC1Yc6VBWypx8JyCAdgMyR6f8ZelTp2tBtNzdMaaN+SogZrV/Quw/OZZBcPs0oUko0wFRBhR5u0k9pJ3J7yTAdGuJtZv7EuWWotfV1VzpC1XuApJpXLD37lVOl+3SQd8ZvfBQPY9DSCF6qnjO506BjJHbiUDjditxQqUXyAVJBHNXG6sp7CGAI+KWX/AMPOP+zLOmXUJcUgKVenjGmoqjBAHJWXSwxtg+aBZ4iICIiAiIgIiIFcsqDvTuRTbS3sxydyNSK6F01DcZAIyO+cXAaNzZ2tBWTmtOl1WS/V1Or0K2RsFNTSCBsM5zzk10d5XH/NV/8AFJXECqcQ6T1aesBEYq7DA5FQlZlIbVzPVBSuNSnPgnwS3S9NnVaDFtdS5dqnL+bq7uucj3hRaSY/PAPbLFiAIHBwtWDV9sU+sHVjGPBFNA+keLr1+nJ7ZITGJmAiIgJWek95b0Khuq41dTRyiAZc1XqAItLvdmAUDz77SzT5lxq6S84oQMmnYppB30vdOfCPcdA28zO3dA3WPSLiNuNdS2WrQ59SldqtzTQjktSoAKx5kgnvwTyl64PxWjdUkr0HD03Gx5EEbFWB3Vgcgg7giVLEi7S59r7oXC7Wt1UWndLnwUrthaVyB2ZbSj9+Qx3ED6dERA5Kt+iuyFgCqq7E4CqHJVMk9pKtj4vizr4bxSnXAamSc06dUAjBNKqCUb06WH90znveDdZUaoKhXV1LAjBIqUWYg4bIKkNgjsxkb7jPBeDexyPCLBKFG3QnGSlHV4TYAGol98DHgjvgE6QUCi1MsFYLjKkHU1TqlQj4LF9sHuPcZ7qceoKyqzMpYIRqpuAOsqdUgYkYUl8Lg9pHfNLdHqeiui6StaoajrUUVEKscvT0H4BYu2PGdj2zgqdEATRzWz1IohSVy46mt1w0VCSVBwF3z4I7TvAs+YmNMQI7iNxdqwFC3oVExuatw1Jg2+wVaTgjGN8+ic4u+IeSW3zx/uJNxA+f3PA+I1LutdvRtiWRKVJRct7lQXdlz1W5LksT5lHZN44Pf9tCh6Llj/lS8xAotTg9+VYChRBIIGLg88d/VyPtOB8SpVqV5bU6HWaFpXCm5Jp16S8tRCfygbOHxkZYHIly4tbVBSqKtWqzVFamgAXCu4IDlkUFQOeScfHkTq4U3g6RTKIhKKDnOFJXJBA7ge3nA5xe3Xkg9ev1TPs+58k+SsklYgRXthc+Rt66n9cweJXHkVT0VaX0tJaIET7aXHkNX0VKP249ta/kFf1lD7yS0QIj21r+QXH69v8AezB4vW8guf17f72TEQKnwDi1UCv+I3J/Ga5yGoePuD7rzztJX24q+QXPy0PvZv4NatTWoGxlq1aoMeK9RmX04IkhAiBxmr5DdfLQ+9gcZqeRXX/s/eSXiBE+3L+R3PyUvtzPtw/klz8lP7clYgRR4y3klz+on0NB40fJbn1YP7mkrECn9KeOXhpilZWtwKlTKtWamMUE7XCZzUfxRyzuTtvBcOsHolUS0uBTWmFBNPLFyzMxZvfMTnJJ5ljPpsg6N3quXOosoK0qaLyyFDVamxww91QHuK7b5gV4tU8nuPUt9E5uI23XUqlF7e40VEKN7g5OGGMjA5/VPoomYFS6J8dqraUUvKFyLhF0OfY9R9eg6VqZVSMsoDEdhJkv7f0/yVz81rfZktEDXQqh1VwCAwBAYFWAPerbg+YzZEQEREBERAREQEREDGIxEQMxEQEREBERAREQEREBERAREQEREBNfUrsdI23G3InmR3c4iBsiIgIiICIiAiIgIiIH/9k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Retângulo 14"/>
          <p:cNvSpPr/>
          <p:nvPr/>
        </p:nvSpPr>
        <p:spPr>
          <a:xfrm rot="16200000">
            <a:off x="-1133836" y="5066892"/>
            <a:ext cx="25446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baseline="30000" dirty="0" smtClean="0"/>
              <a:t>1</a:t>
            </a:r>
            <a:r>
              <a:rPr lang="pt-BR" sz="1200" dirty="0" smtClean="0"/>
              <a:t> Assim </a:t>
            </a:r>
            <a:r>
              <a:rPr lang="pt-BR" sz="1200" dirty="0"/>
              <a:t>como na transmissão AM DSB</a:t>
            </a:r>
          </a:p>
        </p:txBody>
      </p:sp>
      <p:grpSp>
        <p:nvGrpSpPr>
          <p:cNvPr id="12" name="Grupo 11"/>
          <p:cNvGrpSpPr/>
          <p:nvPr/>
        </p:nvGrpSpPr>
        <p:grpSpPr>
          <a:xfrm>
            <a:off x="-14697" y="-16234"/>
            <a:ext cx="788079" cy="843818"/>
            <a:chOff x="-14697" y="-16234"/>
            <a:chExt cx="788079" cy="843818"/>
          </a:xfrm>
        </p:grpSpPr>
        <p:sp>
          <p:nvSpPr>
            <p:cNvPr id="13" name="Triângulo retângulo 12"/>
            <p:cNvSpPr/>
            <p:nvPr/>
          </p:nvSpPr>
          <p:spPr>
            <a:xfrm rot="5400000">
              <a:off x="-22762" y="31440"/>
              <a:ext cx="827584" cy="764704"/>
            </a:xfrm>
            <a:prstGeom prst="rtTriangl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36000" rIns="36000" rtlCol="0" anchor="ctr"/>
            <a:lstStyle/>
            <a:p>
              <a:pPr algn="ctr"/>
              <a:endParaRPr lang="pt-BR" b="1" dirty="0"/>
            </a:p>
          </p:txBody>
        </p:sp>
        <p:sp>
          <p:nvSpPr>
            <p:cNvPr id="14" name="Retângulo 13"/>
            <p:cNvSpPr/>
            <p:nvPr/>
          </p:nvSpPr>
          <p:spPr>
            <a:xfrm rot="18780000">
              <a:off x="-63449" y="32518"/>
              <a:ext cx="558454" cy="46095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 anchorCtr="0"/>
            <a:lstStyle/>
            <a:p>
              <a:pPr algn="ctr"/>
              <a:r>
                <a:rPr lang="pt-BR" b="1" dirty="0" smtClean="0"/>
                <a:t>AM</a:t>
              </a:r>
              <a:endParaRPr lang="pt-B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38649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Modulação AM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2304256"/>
          </a:xfrm>
        </p:spPr>
        <p:txBody>
          <a:bodyPr/>
          <a:lstStyle/>
          <a:p>
            <a:r>
              <a:rPr lang="pt-BR" b="1" dirty="0" smtClean="0"/>
              <a:t>Modulação AM DSB-SC</a:t>
            </a:r>
            <a:endParaRPr lang="pt-BR" dirty="0" smtClean="0"/>
          </a:p>
          <a:p>
            <a:pPr lvl="1"/>
            <a:r>
              <a:rPr lang="pt-BR" dirty="0" smtClean="0"/>
              <a:t>Consiste no produto do sinal mensagem, </a:t>
            </a:r>
            <a:r>
              <a:rPr lang="pt-BR" b="1" i="1" dirty="0" smtClean="0"/>
              <a:t>m</a:t>
            </a:r>
            <a:r>
              <a:rPr lang="pt-BR" b="1" dirty="0" smtClean="0"/>
              <a:t>(</a:t>
            </a:r>
            <a:r>
              <a:rPr lang="pt-BR" b="1" i="1" dirty="0" smtClean="0"/>
              <a:t>t</a:t>
            </a:r>
            <a:r>
              <a:rPr lang="pt-BR" b="1" dirty="0" smtClean="0"/>
              <a:t>)</a:t>
            </a:r>
            <a:r>
              <a:rPr lang="pt-BR" dirty="0" smtClean="0"/>
              <a:t>, pela portadora, </a:t>
            </a:r>
            <a:r>
              <a:rPr lang="pt-BR" b="1" i="1" dirty="0" smtClean="0"/>
              <a:t>c</a:t>
            </a:r>
            <a:r>
              <a:rPr lang="pt-BR" b="1" dirty="0" smtClean="0"/>
              <a:t>(</a:t>
            </a:r>
            <a:r>
              <a:rPr lang="pt-BR" b="1" i="1" dirty="0" smtClean="0"/>
              <a:t>t</a:t>
            </a:r>
            <a:r>
              <a:rPr lang="pt-BR" b="1" dirty="0" smtClean="0"/>
              <a:t>)</a:t>
            </a:r>
            <a:endParaRPr lang="pt-BR" dirty="0" smtClean="0"/>
          </a:p>
          <a:p>
            <a:pPr lvl="1"/>
            <a:endParaRPr lang="pt-BR" b="1" dirty="0" smtClean="0"/>
          </a:p>
          <a:p>
            <a:pPr lvl="1"/>
            <a:endParaRPr lang="pt-BR" b="1" dirty="0"/>
          </a:p>
          <a:p>
            <a:pPr lvl="1"/>
            <a:r>
              <a:rPr lang="pt-BR" dirty="0" smtClean="0"/>
              <a:t>O dispositivo gerador da onda AM DSB-SC é chamado de modulador de produto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Cláudio A. Fleury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18</a:t>
            </a:fld>
            <a:endParaRPr lang="pt-BR"/>
          </a:p>
        </p:txBody>
      </p:sp>
      <p:grpSp>
        <p:nvGrpSpPr>
          <p:cNvPr id="12" name="Grupo 11"/>
          <p:cNvGrpSpPr/>
          <p:nvPr/>
        </p:nvGrpSpPr>
        <p:grpSpPr>
          <a:xfrm>
            <a:off x="-14697" y="-16234"/>
            <a:ext cx="788079" cy="843818"/>
            <a:chOff x="-14697" y="-16234"/>
            <a:chExt cx="788079" cy="843818"/>
          </a:xfrm>
        </p:grpSpPr>
        <p:sp>
          <p:nvSpPr>
            <p:cNvPr id="13" name="Triângulo retângulo 12"/>
            <p:cNvSpPr/>
            <p:nvPr/>
          </p:nvSpPr>
          <p:spPr>
            <a:xfrm rot="5400000">
              <a:off x="-22762" y="31440"/>
              <a:ext cx="827584" cy="764704"/>
            </a:xfrm>
            <a:prstGeom prst="rtTriangl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36000" rIns="36000" rtlCol="0" anchor="ctr"/>
            <a:lstStyle/>
            <a:p>
              <a:pPr algn="ctr"/>
              <a:endParaRPr lang="pt-BR" b="1" dirty="0"/>
            </a:p>
          </p:txBody>
        </p:sp>
        <p:sp>
          <p:nvSpPr>
            <p:cNvPr id="14" name="Retângulo 13"/>
            <p:cNvSpPr/>
            <p:nvPr/>
          </p:nvSpPr>
          <p:spPr>
            <a:xfrm rot="18780000">
              <a:off x="-63449" y="32518"/>
              <a:ext cx="558454" cy="46095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 anchorCtr="0"/>
            <a:lstStyle/>
            <a:p>
              <a:pPr algn="ctr"/>
              <a:r>
                <a:rPr lang="pt-BR" b="1" dirty="0" smtClean="0"/>
                <a:t>AM</a:t>
              </a:r>
              <a:endParaRPr lang="pt-BR" b="1" dirty="0"/>
            </a:p>
          </p:txBody>
        </p:sp>
      </p:grp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00" y="2060848"/>
            <a:ext cx="23622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382" y="3429000"/>
            <a:ext cx="2706812" cy="3027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Espaço Reservado para Conteúdo 2"/>
          <p:cNvSpPr txBox="1">
            <a:spLocks/>
          </p:cNvSpPr>
          <p:nvPr/>
        </p:nvSpPr>
        <p:spPr>
          <a:xfrm>
            <a:off x="457200" y="3356992"/>
            <a:ext cx="5194920" cy="302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t-BR" dirty="0" smtClean="0"/>
              <a:t>Diferentemente da modulação DSB-FC, o sinal modulado em DSB-SC é anulado se o sinal mensagem, </a:t>
            </a:r>
            <a:r>
              <a:rPr lang="pt-BR" b="1" i="1" dirty="0" smtClean="0"/>
              <a:t>m</a:t>
            </a:r>
            <a:r>
              <a:rPr lang="pt-BR" b="1" dirty="0" smtClean="0"/>
              <a:t>(</a:t>
            </a:r>
            <a:r>
              <a:rPr lang="pt-BR" b="1" i="1" dirty="0" smtClean="0"/>
              <a:t>t</a:t>
            </a:r>
            <a:r>
              <a:rPr lang="pt-BR" b="1" dirty="0" smtClean="0"/>
              <a:t>)</a:t>
            </a:r>
            <a:r>
              <a:rPr lang="pt-BR" dirty="0" smtClean="0"/>
              <a:t>, é desligado</a:t>
            </a:r>
          </a:p>
          <a:p>
            <a:pPr lvl="1"/>
            <a:r>
              <a:rPr lang="pt-BR" dirty="0" smtClean="0"/>
              <a:t>Sinal modulado </a:t>
            </a:r>
            <a:r>
              <a:rPr lang="pt-BR" b="1" i="1" dirty="0"/>
              <a:t>s</a:t>
            </a:r>
            <a:r>
              <a:rPr lang="pt-BR" b="1" dirty="0"/>
              <a:t>(</a:t>
            </a:r>
            <a:r>
              <a:rPr lang="pt-BR" b="1" i="1" dirty="0"/>
              <a:t>t</a:t>
            </a:r>
            <a:r>
              <a:rPr lang="pt-BR" b="1" dirty="0"/>
              <a:t>)</a:t>
            </a:r>
            <a:r>
              <a:rPr lang="pt-BR" dirty="0"/>
              <a:t> </a:t>
            </a:r>
            <a:r>
              <a:rPr lang="pt-BR" dirty="0" smtClean="0"/>
              <a:t>sofre </a:t>
            </a:r>
            <a:r>
              <a:rPr lang="pt-BR" dirty="0"/>
              <a:t>uma inversão de fase sempre que o sinal de mensagem </a:t>
            </a:r>
            <a:r>
              <a:rPr lang="pt-BR" b="1" i="1" dirty="0"/>
              <a:t>m</a:t>
            </a:r>
            <a:r>
              <a:rPr lang="pt-BR" b="1" dirty="0"/>
              <a:t>(</a:t>
            </a:r>
            <a:r>
              <a:rPr lang="pt-BR" b="1" i="1" dirty="0"/>
              <a:t>t</a:t>
            </a:r>
            <a:r>
              <a:rPr lang="pt-BR" b="1" dirty="0"/>
              <a:t>)</a:t>
            </a:r>
            <a:r>
              <a:rPr lang="pt-BR" dirty="0" smtClean="0"/>
              <a:t> passa por zero  </a:t>
            </a:r>
            <a:r>
              <a:rPr lang="pt-BR" dirty="0">
                <a:sym typeface="Wingdings" panose="05000000000000000000" pitchFamily="2" charset="2"/>
              </a:rPr>
              <a:t> a demodulação </a:t>
            </a:r>
            <a:r>
              <a:rPr lang="pt-BR" dirty="0" smtClean="0">
                <a:sym typeface="Wingdings" panose="05000000000000000000" pitchFamily="2" charset="2"/>
              </a:rPr>
              <a:t>simples (detector </a:t>
            </a:r>
            <a:r>
              <a:rPr lang="pt-BR" dirty="0">
                <a:sym typeface="Wingdings" panose="05000000000000000000" pitchFamily="2" charset="2"/>
              </a:rPr>
              <a:t>de </a:t>
            </a:r>
            <a:r>
              <a:rPr lang="pt-BR" dirty="0" smtClean="0">
                <a:sym typeface="Wingdings" panose="05000000000000000000" pitchFamily="2" charset="2"/>
              </a:rPr>
              <a:t>envelope), </a:t>
            </a:r>
            <a:r>
              <a:rPr lang="pt-BR" dirty="0">
                <a:sym typeface="Wingdings" panose="05000000000000000000" pitchFamily="2" charset="2"/>
              </a:rPr>
              <a:t>não é </a:t>
            </a:r>
            <a:r>
              <a:rPr lang="pt-BR" dirty="0" smtClean="0">
                <a:sym typeface="Wingdings" panose="05000000000000000000" pitchFamily="2" charset="2"/>
              </a:rPr>
              <a:t>viável para a </a:t>
            </a:r>
            <a:r>
              <a:rPr lang="pt-BR" dirty="0">
                <a:sym typeface="Wingdings" panose="05000000000000000000" pitchFamily="2" charset="2"/>
              </a:rPr>
              <a:t>modulação </a:t>
            </a:r>
            <a:r>
              <a:rPr lang="pt-BR" dirty="0" smtClean="0">
                <a:sym typeface="Wingdings" panose="05000000000000000000" pitchFamily="2" charset="2"/>
              </a:rPr>
              <a:t>DSB-SC</a:t>
            </a:r>
            <a:endParaRPr lang="pt-BR" dirty="0" smtClean="0"/>
          </a:p>
          <a:p>
            <a:pPr lvl="1"/>
            <a:endParaRPr lang="pt-BR" dirty="0" smtClean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076" y="3356992"/>
            <a:ext cx="2101291" cy="331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70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Modulação AM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/>
              <a:t>Modulação AM DSB-SC</a:t>
            </a:r>
          </a:p>
          <a:p>
            <a:endParaRPr lang="pt-BR" b="1" dirty="0"/>
          </a:p>
          <a:p>
            <a:endParaRPr lang="pt-BR" b="1" dirty="0" smtClean="0"/>
          </a:p>
          <a:p>
            <a:endParaRPr lang="pt-BR" b="1" dirty="0"/>
          </a:p>
          <a:p>
            <a:endParaRPr lang="pt-BR" b="1" dirty="0" smtClean="0"/>
          </a:p>
          <a:p>
            <a:endParaRPr lang="pt-BR" b="1" dirty="0"/>
          </a:p>
          <a:p>
            <a:endParaRPr lang="pt-BR" b="1" dirty="0" smtClean="0"/>
          </a:p>
          <a:p>
            <a:endParaRPr lang="pt-BR" b="1" dirty="0"/>
          </a:p>
          <a:p>
            <a:endParaRPr lang="pt-BR" b="1" dirty="0" smtClean="0"/>
          </a:p>
          <a:p>
            <a:pPr marL="0" indent="0">
              <a:buNone/>
            </a:pPr>
            <a:endParaRPr lang="pt-BR" dirty="0" smtClean="0"/>
          </a:p>
          <a:p>
            <a:endParaRPr lang="pt-BR" dirty="0" smtClean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Cláudio A. Fleury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19</a:t>
            </a:fld>
            <a:endParaRPr lang="pt-BR"/>
          </a:p>
        </p:txBody>
      </p:sp>
      <p:pic>
        <p:nvPicPr>
          <p:cNvPr id="4102" name="Picture 6" descr="http://electronicspost.com/wp-content/uploads/2015/12/balanced-modulator-using-diod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4824"/>
            <a:ext cx="8741433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/>
          <p:cNvSpPr/>
          <p:nvPr/>
        </p:nvSpPr>
        <p:spPr>
          <a:xfrm>
            <a:off x="2555776" y="5157192"/>
            <a:ext cx="22090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/>
              <a:t>dispositivos não lineares: diodos</a:t>
            </a:r>
            <a:endParaRPr lang="pt-BR" sz="1200" dirty="0"/>
          </a:p>
        </p:txBody>
      </p:sp>
      <p:pic>
        <p:nvPicPr>
          <p:cNvPr id="4104" name="Picture 8" descr="eq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303" y="2098131"/>
            <a:ext cx="1266825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eq3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373" y="4695983"/>
            <a:ext cx="1238250" cy="34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5508103" y="1589621"/>
            <a:ext cx="34848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smtClean="0"/>
              <a:t>Cada circuito RLC paralelo na saída forma um filtro passa faixa: um para cada banda lateral (LSB e USB)</a:t>
            </a:r>
          </a:p>
        </p:txBody>
      </p:sp>
      <p:grpSp>
        <p:nvGrpSpPr>
          <p:cNvPr id="12" name="Grupo 11"/>
          <p:cNvGrpSpPr/>
          <p:nvPr/>
        </p:nvGrpSpPr>
        <p:grpSpPr>
          <a:xfrm>
            <a:off x="-14697" y="-16234"/>
            <a:ext cx="788079" cy="843818"/>
            <a:chOff x="-14697" y="-16234"/>
            <a:chExt cx="788079" cy="843818"/>
          </a:xfrm>
        </p:grpSpPr>
        <p:sp>
          <p:nvSpPr>
            <p:cNvPr id="13" name="Triângulo retângulo 12"/>
            <p:cNvSpPr/>
            <p:nvPr/>
          </p:nvSpPr>
          <p:spPr>
            <a:xfrm rot="5400000">
              <a:off x="-22762" y="31440"/>
              <a:ext cx="827584" cy="764704"/>
            </a:xfrm>
            <a:prstGeom prst="rtTriangl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36000" rIns="36000" rtlCol="0" anchor="ctr"/>
            <a:lstStyle/>
            <a:p>
              <a:pPr algn="ctr"/>
              <a:endParaRPr lang="pt-BR" b="1" dirty="0"/>
            </a:p>
          </p:txBody>
        </p:sp>
        <p:sp>
          <p:nvSpPr>
            <p:cNvPr id="14" name="Retângulo 13"/>
            <p:cNvSpPr/>
            <p:nvPr/>
          </p:nvSpPr>
          <p:spPr>
            <a:xfrm rot="18780000">
              <a:off x="-63449" y="32518"/>
              <a:ext cx="558454" cy="46095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 anchorCtr="0"/>
            <a:lstStyle/>
            <a:p>
              <a:pPr algn="ctr"/>
              <a:r>
                <a:rPr lang="pt-BR" b="1" dirty="0" smtClean="0"/>
                <a:t>AM</a:t>
              </a:r>
              <a:endParaRPr lang="pt-B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4895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Tipos de Sinais </a:t>
            </a:r>
            <a:br>
              <a:rPr lang="pt-BR" dirty="0" smtClean="0"/>
            </a:br>
            <a:r>
              <a:rPr lang="pt-BR" sz="2000" dirty="0" smtClean="0"/>
              <a:t>(quanto à banda frequencial)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Sinal </a:t>
            </a:r>
            <a:r>
              <a:rPr lang="pt-BR" b="1" dirty="0" smtClean="0"/>
              <a:t>Banda Base</a:t>
            </a:r>
          </a:p>
          <a:p>
            <a:pPr lvl="1"/>
            <a:r>
              <a:rPr lang="pt-BR" dirty="0" smtClean="0"/>
              <a:t>Espectro centrado em torno da frequência nula</a:t>
            </a:r>
          </a:p>
          <a:p>
            <a:pPr lvl="1"/>
            <a:r>
              <a:rPr lang="pt-BR" dirty="0" smtClean="0"/>
              <a:t>Pode ter componente DC</a:t>
            </a:r>
          </a:p>
          <a:p>
            <a:r>
              <a:rPr lang="pt-BR" dirty="0" smtClean="0"/>
              <a:t>Sinal </a:t>
            </a:r>
            <a:r>
              <a:rPr lang="pt-BR" b="1" dirty="0" smtClean="0"/>
              <a:t>Banda Passante</a:t>
            </a:r>
          </a:p>
          <a:p>
            <a:pPr lvl="1"/>
            <a:r>
              <a:rPr lang="pt-BR" dirty="0" smtClean="0"/>
              <a:t>Largura de banda finita em torno de uma frequência não nula (</a:t>
            </a:r>
            <a:r>
              <a:rPr lang="pt-BR" i="1" dirty="0" err="1" smtClean="0"/>
              <a:t>f</a:t>
            </a:r>
            <a:r>
              <a:rPr lang="pt-BR" i="1" baseline="-25000" dirty="0" err="1" smtClean="0"/>
              <a:t>c</a:t>
            </a:r>
            <a:r>
              <a:rPr lang="pt-BR" dirty="0" smtClean="0"/>
              <a:t>)</a:t>
            </a:r>
          </a:p>
          <a:p>
            <a:pPr lvl="1"/>
            <a:r>
              <a:rPr lang="pt-BR" dirty="0" smtClean="0"/>
              <a:t>Não tem componente DC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Cláudio A. Fleury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2</a:t>
            </a:fld>
            <a:endParaRPr lang="pt-BR"/>
          </a:p>
        </p:txBody>
      </p:sp>
      <p:pic>
        <p:nvPicPr>
          <p:cNvPr id="15362" name="Picture 2" descr="Imagem relacionad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00"/>
          <a:stretch/>
        </p:blipFill>
        <p:spPr bwMode="auto">
          <a:xfrm>
            <a:off x="0" y="4005064"/>
            <a:ext cx="9144000" cy="299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33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Modulação AM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/>
              <a:t>Modulação AM DSB-SC</a:t>
            </a:r>
          </a:p>
          <a:p>
            <a:pPr lvl="1"/>
            <a:r>
              <a:rPr lang="pt-BR" dirty="0" smtClean="0"/>
              <a:t>Espectro de Frequência</a:t>
            </a:r>
          </a:p>
          <a:p>
            <a:endParaRPr lang="pt-BR" dirty="0" smtClean="0"/>
          </a:p>
          <a:p>
            <a:endParaRPr lang="pt-BR" dirty="0" smtClean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Cláudio A. Fleury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20</a:t>
            </a:fld>
            <a:endParaRPr lang="pt-BR"/>
          </a:p>
        </p:txBody>
      </p:sp>
      <p:grpSp>
        <p:nvGrpSpPr>
          <p:cNvPr id="12" name="Grupo 11"/>
          <p:cNvGrpSpPr/>
          <p:nvPr/>
        </p:nvGrpSpPr>
        <p:grpSpPr>
          <a:xfrm>
            <a:off x="-14697" y="-16234"/>
            <a:ext cx="788079" cy="843818"/>
            <a:chOff x="-14697" y="-16234"/>
            <a:chExt cx="788079" cy="843818"/>
          </a:xfrm>
        </p:grpSpPr>
        <p:sp>
          <p:nvSpPr>
            <p:cNvPr id="13" name="Triângulo retângulo 12"/>
            <p:cNvSpPr/>
            <p:nvPr/>
          </p:nvSpPr>
          <p:spPr>
            <a:xfrm rot="5400000">
              <a:off x="-22762" y="31440"/>
              <a:ext cx="827584" cy="764704"/>
            </a:xfrm>
            <a:prstGeom prst="rtTriangl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36000" rIns="36000" rtlCol="0" anchor="ctr"/>
            <a:lstStyle/>
            <a:p>
              <a:pPr algn="ctr"/>
              <a:endParaRPr lang="pt-BR" b="1" dirty="0"/>
            </a:p>
          </p:txBody>
        </p:sp>
        <p:sp>
          <p:nvSpPr>
            <p:cNvPr id="14" name="Retângulo 13"/>
            <p:cNvSpPr/>
            <p:nvPr/>
          </p:nvSpPr>
          <p:spPr>
            <a:xfrm rot="18780000">
              <a:off x="-63449" y="32518"/>
              <a:ext cx="558454" cy="46095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 anchorCtr="0"/>
            <a:lstStyle/>
            <a:p>
              <a:pPr algn="ctr"/>
              <a:r>
                <a:rPr lang="pt-BR" b="1" dirty="0" smtClean="0"/>
                <a:t>AM</a:t>
              </a:r>
              <a:endParaRPr lang="pt-BR" b="1" dirty="0"/>
            </a:p>
          </p:txBody>
        </p:sp>
      </p:grpSp>
      <p:grpSp>
        <p:nvGrpSpPr>
          <p:cNvPr id="15" name="Grupo 14"/>
          <p:cNvGrpSpPr/>
          <p:nvPr/>
        </p:nvGrpSpPr>
        <p:grpSpPr>
          <a:xfrm>
            <a:off x="1274320" y="2132856"/>
            <a:ext cx="6397986" cy="600075"/>
            <a:chOff x="1630398" y="5888496"/>
            <a:chExt cx="6397986" cy="600075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7484" y="5888496"/>
              <a:ext cx="3390900" cy="542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0398" y="5888496"/>
              <a:ext cx="2362200" cy="600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Conector de seta reta 7"/>
            <p:cNvCxnSpPr/>
            <p:nvPr/>
          </p:nvCxnSpPr>
          <p:spPr>
            <a:xfrm>
              <a:off x="4017708" y="6159958"/>
              <a:ext cx="554292" cy="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ixaDeTexto 10"/>
                <p:cNvSpPr txBox="1"/>
                <p:nvPr/>
              </p:nvSpPr>
              <p:spPr>
                <a:xfrm>
                  <a:off x="4139952" y="5888496"/>
                  <a:ext cx="33336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200" i="1" smtClean="0">
                            <a:latin typeface="Cambria Math"/>
                            <a:ea typeface="Cambria Math"/>
                          </a:rPr>
                          <m:t>ℱ</m:t>
                        </m:r>
                      </m:oMath>
                    </m:oMathPara>
                  </a14:m>
                  <a:endParaRPr lang="pt-BR" sz="1200" dirty="0" smtClean="0"/>
                </a:p>
              </p:txBody>
            </p:sp>
          </mc:Choice>
          <mc:Fallback xmlns="">
            <p:sp>
              <p:nvSpPr>
                <p:cNvPr id="11" name="CaixaDeTexto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9952" y="5888496"/>
                  <a:ext cx="333361" cy="276999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22" y="1628800"/>
            <a:ext cx="1266825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20" y="2747399"/>
            <a:ext cx="4629894" cy="3789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upo 6"/>
          <p:cNvGrpSpPr/>
          <p:nvPr/>
        </p:nvGrpSpPr>
        <p:grpSpPr>
          <a:xfrm>
            <a:off x="4860032" y="3831530"/>
            <a:ext cx="1702835" cy="2416570"/>
            <a:chOff x="4860032" y="3831530"/>
            <a:chExt cx="1702835" cy="2416570"/>
          </a:xfrm>
        </p:grpSpPr>
        <p:sp>
          <p:nvSpPr>
            <p:cNvPr id="23" name="Elipse 22"/>
            <p:cNvSpPr/>
            <p:nvPr/>
          </p:nvSpPr>
          <p:spPr>
            <a:xfrm>
              <a:off x="5482747" y="5877272"/>
              <a:ext cx="1080120" cy="37082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Elipse 23"/>
            <p:cNvSpPr/>
            <p:nvPr/>
          </p:nvSpPr>
          <p:spPr>
            <a:xfrm>
              <a:off x="4860032" y="3831530"/>
              <a:ext cx="333999" cy="3175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962917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708920"/>
            <a:ext cx="23145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904" y="2709096"/>
            <a:ext cx="46005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BR" b="1" dirty="0" smtClean="0"/>
              <a:t>Demodulação AM DSB-SC</a:t>
            </a:r>
          </a:p>
          <a:p>
            <a:pPr lvl="1">
              <a:lnSpc>
                <a:spcPts val="2000"/>
              </a:lnSpc>
              <a:spcBef>
                <a:spcPts val="0"/>
              </a:spcBef>
            </a:pPr>
            <a:r>
              <a:rPr lang="pt-BR" sz="1800" dirty="0" smtClean="0"/>
              <a:t>O </a:t>
            </a:r>
            <a:r>
              <a:rPr lang="pt-BR" sz="1800" b="1" dirty="0" smtClean="0"/>
              <a:t>envelope</a:t>
            </a:r>
            <a:r>
              <a:rPr lang="pt-BR" sz="1800" dirty="0" smtClean="0"/>
              <a:t> </a:t>
            </a:r>
            <a:r>
              <a:rPr lang="pt-BR" sz="1800" dirty="0"/>
              <a:t>da onda modulada </a:t>
            </a:r>
            <a:r>
              <a:rPr lang="pt-BR" sz="1800" dirty="0" smtClean="0"/>
              <a:t>DSB-SC, </a:t>
            </a:r>
            <a:r>
              <a:rPr lang="pt-BR" sz="1800" i="1" dirty="0"/>
              <a:t>s</a:t>
            </a:r>
            <a:r>
              <a:rPr lang="pt-BR" sz="1800" dirty="0"/>
              <a:t>(</a:t>
            </a:r>
            <a:r>
              <a:rPr lang="pt-BR" sz="1800" i="1" dirty="0"/>
              <a:t>t</a:t>
            </a:r>
            <a:r>
              <a:rPr lang="pt-BR" sz="1800" dirty="0" smtClean="0"/>
              <a:t>), </a:t>
            </a:r>
            <a:r>
              <a:rPr lang="pt-BR" sz="1800" dirty="0"/>
              <a:t>é diferente do sinal de </a:t>
            </a:r>
            <a:r>
              <a:rPr lang="pt-BR" sz="1800" dirty="0" smtClean="0"/>
              <a:t>mensagem, </a:t>
            </a:r>
            <a:r>
              <a:rPr lang="pt-BR" sz="1800" i="1" dirty="0"/>
              <a:t>m</a:t>
            </a:r>
            <a:r>
              <a:rPr lang="pt-BR" sz="1800" dirty="0"/>
              <a:t>(</a:t>
            </a:r>
            <a:r>
              <a:rPr lang="pt-BR" sz="1800" i="1" dirty="0"/>
              <a:t>t</a:t>
            </a:r>
            <a:r>
              <a:rPr lang="pt-BR" sz="1800" dirty="0" smtClean="0"/>
              <a:t>), é preciso </a:t>
            </a:r>
            <a:r>
              <a:rPr lang="pt-BR" sz="1800" dirty="0"/>
              <a:t>outra forma de recuperar </a:t>
            </a:r>
            <a:r>
              <a:rPr lang="pt-BR" sz="1800" i="1" dirty="0"/>
              <a:t>m</a:t>
            </a:r>
            <a:r>
              <a:rPr lang="pt-BR" sz="1800" dirty="0"/>
              <a:t>(</a:t>
            </a:r>
            <a:r>
              <a:rPr lang="pt-BR" sz="1800" i="1" dirty="0"/>
              <a:t>t</a:t>
            </a:r>
            <a:r>
              <a:rPr lang="pt-BR" sz="1800" dirty="0" smtClean="0"/>
              <a:t>)</a:t>
            </a:r>
          </a:p>
          <a:p>
            <a:pPr lvl="1">
              <a:lnSpc>
                <a:spcPts val="2000"/>
              </a:lnSpc>
              <a:spcBef>
                <a:spcPts val="0"/>
              </a:spcBef>
            </a:pPr>
            <a:r>
              <a:rPr lang="pt-BR" sz="1800" b="1" dirty="0" smtClean="0"/>
              <a:t>Detecção Coerente</a:t>
            </a:r>
            <a:r>
              <a:rPr lang="pt-BR" sz="1800" baseline="30000" dirty="0"/>
              <a:t>1</a:t>
            </a:r>
            <a:r>
              <a:rPr lang="pt-BR" sz="1800" dirty="0" smtClean="0"/>
              <a:t>: o receptor multiplica o sinal modulado, </a:t>
            </a:r>
            <a:r>
              <a:rPr lang="pt-BR" sz="1800" i="1" dirty="0" smtClean="0"/>
              <a:t>s</a:t>
            </a:r>
            <a:r>
              <a:rPr lang="pt-BR" sz="1800" dirty="0" smtClean="0"/>
              <a:t>(</a:t>
            </a:r>
            <a:r>
              <a:rPr lang="pt-BR" sz="1800" i="1" dirty="0" smtClean="0"/>
              <a:t>t</a:t>
            </a:r>
            <a:r>
              <a:rPr lang="pt-BR" sz="1800" dirty="0" smtClean="0"/>
              <a:t>), pela portadora gerada localmente (coerente com a portadora no transmissor) </a:t>
            </a:r>
            <a:br>
              <a:rPr lang="pt-BR" sz="1800" dirty="0" smtClean="0"/>
            </a:br>
            <a:r>
              <a:rPr lang="pt-BR" sz="1800" dirty="0" smtClean="0"/>
              <a:t>e realiza uma filtragem passa baixo:</a:t>
            </a:r>
          </a:p>
          <a:p>
            <a:pPr lvl="1">
              <a:lnSpc>
                <a:spcPts val="2000"/>
              </a:lnSpc>
              <a:spcBef>
                <a:spcPts val="0"/>
              </a:spcBef>
            </a:pPr>
            <a:endParaRPr lang="pt-BR" sz="1800" dirty="0"/>
          </a:p>
          <a:p>
            <a:pPr lvl="1">
              <a:lnSpc>
                <a:spcPts val="2000"/>
              </a:lnSpc>
              <a:spcBef>
                <a:spcPts val="0"/>
              </a:spcBef>
            </a:pPr>
            <a:endParaRPr lang="pt-BR" sz="1800" dirty="0" smtClean="0"/>
          </a:p>
          <a:p>
            <a:pPr lvl="1">
              <a:lnSpc>
                <a:spcPts val="2000"/>
              </a:lnSpc>
              <a:spcBef>
                <a:spcPts val="0"/>
              </a:spcBef>
            </a:pPr>
            <a:endParaRPr lang="pt-BR" sz="1800" dirty="0" smtClean="0"/>
          </a:p>
          <a:p>
            <a:pPr lvl="1">
              <a:lnSpc>
                <a:spcPts val="2000"/>
              </a:lnSpc>
              <a:spcBef>
                <a:spcPts val="0"/>
              </a:spcBef>
            </a:pPr>
            <a:endParaRPr lang="pt-BR" sz="1800" dirty="0"/>
          </a:p>
          <a:p>
            <a:pPr lvl="1">
              <a:lnSpc>
                <a:spcPts val="2000"/>
              </a:lnSpc>
              <a:spcBef>
                <a:spcPts val="0"/>
              </a:spcBef>
            </a:pPr>
            <a:endParaRPr lang="pt-BR" sz="1800" dirty="0" smtClean="0"/>
          </a:p>
          <a:p>
            <a:pPr lvl="1">
              <a:lnSpc>
                <a:spcPts val="2000"/>
              </a:lnSpc>
              <a:spcBef>
                <a:spcPts val="0"/>
              </a:spcBef>
            </a:pPr>
            <a:endParaRPr lang="pt-BR" sz="1800" dirty="0"/>
          </a:p>
          <a:p>
            <a:pPr lvl="1">
              <a:lnSpc>
                <a:spcPts val="2000"/>
              </a:lnSpc>
              <a:spcBef>
                <a:spcPts val="0"/>
              </a:spcBef>
            </a:pPr>
            <a:endParaRPr lang="pt-BR" sz="1800" dirty="0" smtClean="0"/>
          </a:p>
          <a:p>
            <a:pPr lvl="1">
              <a:lnSpc>
                <a:spcPts val="2000"/>
              </a:lnSpc>
              <a:spcBef>
                <a:spcPts val="0"/>
              </a:spcBef>
            </a:pPr>
            <a:endParaRPr lang="pt-BR" sz="1800" dirty="0" smtClean="0"/>
          </a:p>
          <a:p>
            <a:pPr lvl="1">
              <a:lnSpc>
                <a:spcPts val="2000"/>
              </a:lnSpc>
              <a:spcBef>
                <a:spcPts val="0"/>
              </a:spcBef>
            </a:pPr>
            <a:endParaRPr lang="pt-BR" sz="2800" dirty="0" smtClean="0"/>
          </a:p>
          <a:p>
            <a:pPr lvl="1">
              <a:lnSpc>
                <a:spcPts val="2000"/>
              </a:lnSpc>
              <a:spcBef>
                <a:spcPts val="0"/>
              </a:spcBef>
            </a:pPr>
            <a:r>
              <a:rPr lang="pt-BR" sz="1800" dirty="0" smtClean="0"/>
              <a:t>O </a:t>
            </a:r>
            <a:r>
              <a:rPr lang="pt-BR" sz="1800" dirty="0"/>
              <a:t>sinal </a:t>
            </a:r>
            <a:r>
              <a:rPr lang="pt-BR" sz="1800" dirty="0" smtClean="0"/>
              <a:t>recuperado, </a:t>
            </a:r>
            <a:r>
              <a:rPr lang="pt-BR" sz="1800" i="1" dirty="0" err="1" smtClean="0"/>
              <a:t>v</a:t>
            </a:r>
            <a:r>
              <a:rPr lang="pt-BR" sz="1800" i="1" baseline="-25000" dirty="0" err="1" smtClean="0"/>
              <a:t>o</a:t>
            </a:r>
            <a:r>
              <a:rPr lang="pt-BR" sz="1800" dirty="0" smtClean="0"/>
              <a:t>(</a:t>
            </a:r>
            <a:r>
              <a:rPr lang="pt-BR" sz="1800" i="1" dirty="0" smtClean="0"/>
              <a:t>t</a:t>
            </a:r>
            <a:r>
              <a:rPr lang="pt-BR" sz="1800" dirty="0" smtClean="0"/>
              <a:t>), é </a:t>
            </a:r>
            <a:r>
              <a:rPr lang="pt-BR" sz="1800" dirty="0"/>
              <a:t>proporcional </a:t>
            </a:r>
            <a:r>
              <a:rPr lang="pt-BR" sz="1800" dirty="0" smtClean="0"/>
              <a:t>ao sinal mensagem, </a:t>
            </a:r>
            <a:r>
              <a:rPr lang="pt-BR" sz="1800" i="1" dirty="0"/>
              <a:t>m</a:t>
            </a:r>
            <a:r>
              <a:rPr lang="pt-BR" sz="1800" dirty="0"/>
              <a:t>(</a:t>
            </a:r>
            <a:r>
              <a:rPr lang="pt-BR" sz="1800" i="1" dirty="0"/>
              <a:t>t</a:t>
            </a:r>
            <a:r>
              <a:rPr lang="pt-BR" sz="1800" dirty="0" smtClean="0"/>
              <a:t>), </a:t>
            </a:r>
            <a:r>
              <a:rPr lang="pt-BR" sz="1800" dirty="0"/>
              <a:t>quando o </a:t>
            </a:r>
            <a:r>
              <a:rPr lang="pt-BR" sz="1800" b="1" dirty="0"/>
              <a:t>erro de fase</a:t>
            </a:r>
            <a:r>
              <a:rPr lang="pt-BR" sz="1800" dirty="0"/>
              <a:t> </a:t>
            </a:r>
            <a:r>
              <a:rPr lang="pt-BR" sz="1800" dirty="0" smtClean="0"/>
              <a:t>φ for constante   </a:t>
            </a:r>
            <a:r>
              <a:rPr lang="pt-BR" sz="1800" dirty="0">
                <a:sym typeface="Wingdings" panose="05000000000000000000" pitchFamily="2" charset="2"/>
              </a:rPr>
              <a:t>  </a:t>
            </a:r>
            <a:r>
              <a:rPr lang="pt-BR" sz="1800" dirty="0" smtClean="0">
                <a:sym typeface="Wingdings" panose="05000000000000000000" pitchFamily="2" charset="2"/>
              </a:rPr>
              <a:t>oscilador </a:t>
            </a:r>
            <a:r>
              <a:rPr lang="pt-BR" sz="1800" dirty="0">
                <a:sym typeface="Wingdings" panose="05000000000000000000" pitchFamily="2" charset="2"/>
              </a:rPr>
              <a:t>local </a:t>
            </a:r>
            <a:r>
              <a:rPr lang="pt-BR" sz="1800" dirty="0" smtClean="0">
                <a:sym typeface="Wingdings" panose="05000000000000000000" pitchFamily="2" charset="2"/>
              </a:rPr>
              <a:t>(receptor) deve estar em sincronismo com o transmissor (em frequência e em fase)</a:t>
            </a:r>
          </a:p>
          <a:p>
            <a:pPr lvl="1">
              <a:lnSpc>
                <a:spcPts val="2000"/>
              </a:lnSpc>
              <a:spcBef>
                <a:spcPts val="0"/>
              </a:spcBef>
            </a:pPr>
            <a:r>
              <a:rPr lang="pt-BR" sz="1800" dirty="0"/>
              <a:t>O sinal demodulado nulo, que ocorre em φ =±π/2, representa um </a:t>
            </a:r>
            <a:r>
              <a:rPr lang="pt-BR" sz="1800" b="1" i="1" dirty="0"/>
              <a:t>efeito nulo de quadratura</a:t>
            </a:r>
            <a:r>
              <a:rPr lang="pt-BR" sz="1800" dirty="0"/>
              <a:t>, o que é uma propriedade inerente à detecção </a:t>
            </a:r>
            <a:r>
              <a:rPr lang="pt-BR" sz="1800" dirty="0" smtClean="0"/>
              <a:t>coerente</a:t>
            </a:r>
            <a:endParaRPr lang="pt-BR" sz="1800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742" y="3200003"/>
            <a:ext cx="512445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Modulação AM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Cláudio A. Fleury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21</a:t>
            </a:fld>
            <a:endParaRPr lang="pt-BR"/>
          </a:p>
        </p:txBody>
      </p:sp>
      <p:grpSp>
        <p:nvGrpSpPr>
          <p:cNvPr id="12" name="Grupo 11"/>
          <p:cNvGrpSpPr/>
          <p:nvPr/>
        </p:nvGrpSpPr>
        <p:grpSpPr>
          <a:xfrm>
            <a:off x="-14697" y="-16234"/>
            <a:ext cx="788079" cy="843818"/>
            <a:chOff x="-14697" y="-16234"/>
            <a:chExt cx="788079" cy="843818"/>
          </a:xfrm>
        </p:grpSpPr>
        <p:sp>
          <p:nvSpPr>
            <p:cNvPr id="13" name="Triângulo retângulo 12"/>
            <p:cNvSpPr/>
            <p:nvPr/>
          </p:nvSpPr>
          <p:spPr>
            <a:xfrm rot="5400000">
              <a:off x="-22762" y="31440"/>
              <a:ext cx="827584" cy="764704"/>
            </a:xfrm>
            <a:prstGeom prst="rtTriangl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36000" rIns="36000" rtlCol="0" anchor="ctr"/>
            <a:lstStyle/>
            <a:p>
              <a:pPr algn="ctr"/>
              <a:endParaRPr lang="pt-BR" b="1" dirty="0"/>
            </a:p>
          </p:txBody>
        </p:sp>
        <p:sp>
          <p:nvSpPr>
            <p:cNvPr id="14" name="Retângulo 13"/>
            <p:cNvSpPr/>
            <p:nvPr/>
          </p:nvSpPr>
          <p:spPr>
            <a:xfrm rot="18780000">
              <a:off x="-63449" y="32518"/>
              <a:ext cx="558454" cy="46095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 anchorCtr="0"/>
            <a:lstStyle/>
            <a:p>
              <a:pPr algn="ctr"/>
              <a:r>
                <a:rPr lang="pt-BR" b="1" dirty="0" smtClean="0"/>
                <a:t>AM</a:t>
              </a:r>
              <a:endParaRPr lang="pt-BR" b="1" dirty="0"/>
            </a:p>
          </p:txBody>
        </p:sp>
      </p:grpSp>
      <p:sp>
        <p:nvSpPr>
          <p:cNvPr id="7" name="CaixaDeTexto 6"/>
          <p:cNvSpPr txBox="1"/>
          <p:nvPr/>
        </p:nvSpPr>
        <p:spPr>
          <a:xfrm rot="16200000">
            <a:off x="-1573604" y="4527153"/>
            <a:ext cx="34242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aseline="300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pt-BR" sz="1200" dirty="0" smtClean="0">
                <a:solidFill>
                  <a:schemeClr val="bg1">
                    <a:lumMod val="50000"/>
                  </a:schemeClr>
                </a:solidFill>
              </a:rPr>
              <a:t> sincronizada, tanto em frequência quanto em fase</a:t>
            </a:r>
          </a:p>
        </p:txBody>
      </p:sp>
      <p:grpSp>
        <p:nvGrpSpPr>
          <p:cNvPr id="19" name="Grupo 18"/>
          <p:cNvGrpSpPr/>
          <p:nvPr/>
        </p:nvGrpSpPr>
        <p:grpSpPr>
          <a:xfrm>
            <a:off x="1763688" y="3903538"/>
            <a:ext cx="4536503" cy="893614"/>
            <a:chOff x="1763688" y="4119562"/>
            <a:chExt cx="4536503" cy="893614"/>
          </a:xfrm>
        </p:grpSpPr>
        <p:sp>
          <p:nvSpPr>
            <p:cNvPr id="9" name="Elipse 8"/>
            <p:cNvSpPr/>
            <p:nvPr/>
          </p:nvSpPr>
          <p:spPr>
            <a:xfrm>
              <a:off x="1763688" y="4149080"/>
              <a:ext cx="2520280" cy="8640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Elipse 21"/>
            <p:cNvSpPr/>
            <p:nvPr/>
          </p:nvSpPr>
          <p:spPr>
            <a:xfrm>
              <a:off x="4436368" y="4119562"/>
              <a:ext cx="1863823" cy="85755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0" name="Grupo 19"/>
          <p:cNvGrpSpPr/>
          <p:nvPr/>
        </p:nvGrpSpPr>
        <p:grpSpPr>
          <a:xfrm>
            <a:off x="2355418" y="3325594"/>
            <a:ext cx="3689104" cy="1730172"/>
            <a:chOff x="2355418" y="3541618"/>
            <a:chExt cx="3689104" cy="1730172"/>
          </a:xfrm>
        </p:grpSpPr>
        <p:sp>
          <p:nvSpPr>
            <p:cNvPr id="10" name="CaixaDeTexto 9"/>
            <p:cNvSpPr txBox="1"/>
            <p:nvPr/>
          </p:nvSpPr>
          <p:spPr>
            <a:xfrm>
              <a:off x="2355418" y="4810125"/>
              <a:ext cx="13524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noAutofit/>
            </a:bodyPr>
            <a:lstStyle/>
            <a:p>
              <a:pPr algn="ctr"/>
              <a:r>
                <a:rPr lang="pt-BR" sz="1200" dirty="0" smtClean="0"/>
                <a:t>novo sinal DSB-SC</a:t>
              </a:r>
              <a:br>
                <a:rPr lang="pt-BR" sz="1200" dirty="0" smtClean="0"/>
              </a:br>
              <a:r>
                <a:rPr lang="pt-BR" sz="1200" dirty="0" smtClean="0"/>
                <a:t>com portadora </a:t>
              </a:r>
              <a:r>
                <a:rPr lang="pt-BR" sz="1200" dirty="0"/>
                <a:t>2.</a:t>
              </a:r>
              <a:r>
                <a:rPr lang="pt-BR" sz="1200" i="1" dirty="0"/>
                <a:t>f</a:t>
              </a:r>
              <a:r>
                <a:rPr lang="pt-BR" sz="1200" i="1" baseline="-25000" dirty="0"/>
                <a:t>c</a:t>
              </a:r>
              <a:endParaRPr lang="pt-BR" sz="1200" dirty="0" smtClean="0"/>
            </a:p>
          </p:txBody>
        </p:sp>
        <p:sp>
          <p:nvSpPr>
            <p:cNvPr id="24" name="CaixaDeTexto 23"/>
            <p:cNvSpPr txBox="1"/>
            <p:nvPr/>
          </p:nvSpPr>
          <p:spPr>
            <a:xfrm>
              <a:off x="4692036" y="4810125"/>
              <a:ext cx="13524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noAutofit/>
            </a:bodyPr>
            <a:lstStyle/>
            <a:p>
              <a:pPr algn="ctr"/>
              <a:r>
                <a:rPr lang="pt-BR" sz="1200" dirty="0" smtClean="0"/>
                <a:t>sinal proporcional</a:t>
              </a:r>
            </a:p>
            <a:p>
              <a:pPr algn="ctr"/>
              <a:r>
                <a:rPr lang="pt-BR" sz="1200" dirty="0" smtClean="0"/>
                <a:t>ao sinal modulante</a:t>
              </a:r>
            </a:p>
          </p:txBody>
        </p:sp>
        <p:sp>
          <p:nvSpPr>
            <p:cNvPr id="17" name="Retângulo 16"/>
            <p:cNvSpPr/>
            <p:nvPr/>
          </p:nvSpPr>
          <p:spPr>
            <a:xfrm rot="18882045">
              <a:off x="5306543" y="3943178"/>
              <a:ext cx="108012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pt-BR" sz="1200" dirty="0"/>
                <a:t>erro de fase </a:t>
              </a:r>
              <a:r>
                <a:rPr lang="el-GR" sz="1200" dirty="0" smtClean="0"/>
                <a:t>φ</a:t>
              </a:r>
              <a:endParaRPr lang="pt-BR" sz="1200" dirty="0"/>
            </a:p>
          </p:txBody>
        </p:sp>
      </p:grpSp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4449515"/>
            <a:ext cx="2128113" cy="432273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94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Modulação AM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Diagrama de Blocos do Demodulador AM DSB-SC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Cláudio A. Fleury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22</a:t>
            </a:fld>
            <a:endParaRPr lang="pt-BR"/>
          </a:p>
        </p:txBody>
      </p:sp>
      <p:sp>
        <p:nvSpPr>
          <p:cNvPr id="7" name="AutoShape 2" descr="data:image/jpeg;base64,/9j/4AAQSkZJRgABAQAAAQABAAD/2wCEAAkGBxISEhIQEhIVFRIVFRUVFRYVFh0WFxcQFRcWFxUVFRUYKCggGBoxGxUVIjEhJSk3Li4uFx8zODMsNygtLisBCgoKBQUFDgUFDisZExkrKysrKysrKysrKysrKysrKysrKysrKysrKysrKysrKysrKysrKysrKysrKysrKysrK//AABEIAMMBAgMBIgACEQEDEQH/xAAbAAEAAgMBAQAAAAAAAAAAAAAABQYBAwQCB//EAFEQAAIBAwICBAYMCQoEBwAAAAECAAMEERIhBTEGE0FRIlJUYYGTFBUjMkJxkZTB0dLTFiRTYnKSobGzMzRVZHOCssPU8GN04eMHQ6KjtMLi/8QAFAEBAAAAAAAAAAAAAAAAAAAAAP/EABQRAQAAAAAAAAAAAAAAAAAAAAD/2gAMAwEAAhEDEQA/APuMREBERAREQEREBERAREQETVc3CU1ao7KiKCzMxCqqjclidgPPKZc9OKtbPsG3DU+y4uCadNh41KmoL1F850g9hMC02N2z1rmmQMUmphccyGpq5z6TO+fMOG8b4mta5f8AE6hL09a6atIE9UmND6nxtjmp3lq4F0vp13FvVRre6IJWlUIIqAczRqDwaoHaNmHaBAk245QH/mDPXdRjBz1+AxXGPFOc8gN8ze3EEGjckuMqApJKjGWwBnG67+cSEPRJSSzVCSxdn2x7o9uLdmTfwdsseeTjuklQtKnWCq6rqSkKaYPwjguc42BKoPQYEjRqq6hlIKsAQRuCDuCJ7nLwy16qklPOSowT3nmcDsGeydUBERAREQERMZgZiIgIiICIiAiIgIiICIiAiJzez6XLraef0x9cDpic4vqX5RP1hPQuk8df1hA3RNYrr4y/KJnrV8YfLA9zBmNY7x8sqf8A4h8SYUqdnSbFa7LU8qfCS2UZuKgx26cKD41RYEDxa89s6pJOeH0nIpJ8G5rI2DWfxqQIIVeRI1bjTOtp5oU1RVRQFRQFVRyCqMAAfEJs/fy+iBwWI92uv06f8GnN3ErCnXQo4PMMrKcMjruro43VwdwRNFh/LXX9pT/g05IZ83f/ALMCV6FccqVNVncsDdUQCXGwr25JCVwByO2ll7GHcRLVPl3Gq7W5pX6A6rUlnA+HaNgXFM/3RrH51NZ9Nt6ququpyrAMpHIqRkEeiBsiIgIiICIiBF8YuXRqAGdJd9WnmxWk7om2+7KNhz047ZHcI4pWqNQ1qVYmsrqUemOrVVZKmipuN2Rc5I8M+iyFQef+yOUxpHPG/wBED1ERAREQEREBERAREQEREBOI8JtzzoUjnnmmv1TtiBwHglr5NR9Un1Twej9n22tv6lPqklECM/B2z8kt/Up9Uwejll5Jb+pT6pKRAhLjo7YKNRsrc/o2yufkVSZB8fs+H0VpuvDrV89azdZbBClKlTZmfDJkDX1aknYdZknbe7zluuG0ajB6lNXYAqCwzhGKsy79hKqSPzR3QI1OifDyATYWucbjqKZx3jOJn8D+HeQ2vqEH0SbiBUOF9FLA17wG0oYWrTA9zXYGhSO3pJkp+CNh5JR9CASYSkoLEAAscsQNyQMAk9uwA9E9wK/d9FuHqjs9rS0hWLZXI0AHOe8YzI/oxw62rowNolI0+rQopYaWalTqGmV2K4FQDuIwRtLXdW6VEanUUMjqVZWGQykYKkdox2TFtapTBCKFycnA5scZJ7zsNz3CBwDo5a/kv/W31wOjlt4jesqfakrECK/B638V/XVPtTyejlv3VfnFb7cl4gV3inBrejSqVcXDaVJCrd1wWYe9UZqAZJIHpndwjhCUfDGvWRg6q1WouM52WqzAfH+2dl5aippDE6VZXIGMMUYMue3GpQdu7unRAREQEREBERAREQEREBERARE5eJcRpW9Nq1eotOmvvnc6QO7c9vmgdUSkVunlR/5rYVKidlSu4tlYd6qQ1THxoIodO6qHN1YVETx7eoLkKNt2QBKmP0VMC7xOThfE6NzTWtQqLUptyZDkZHMHuPeDuJ1wEREBERAREQESJPGQDXDLjqq9OguDku9VKLL+j4VYD0ZnjgHH0uaSOy9VUZKbmmWB2qDUulttXb2ZyDtAmYmo3KZxrXOcY1Dn3fHOKtxdRTNQKxHW9SoAJ1P1nVZ2BwuoNv3KTAkonPaXQcuuMMjaWGc4JVWG/aNLCdEBERARIXjfSi1tWFOq5NUjK0aamrVK9/VoCQPOcDzyJHTsZ34ffBfG0Ujt36BULejGfNAuESJ4H0jtrvUKFUF09/TYFKqZ5a6TgMvxkYMloCIiAiIgIiICIiAiIgcnFeI07ajUuKzBaVNS7sexQOwdp7AO0kT53mpd1Bd3S4IObe3O60EPJmHJq5HNuzOB2k9/TC79k3i2Y3o2umtX7nuWGbekfMozUI7zTmcZgYHfMzE80Kisquu6sAynl4LDI578jA4atOrbVTeWY9026+hnCXNMebktYD3r9vI5B2+h8H4nSuqNO4otqpVFDKfMeYI7CDkEdhBlPBmroheexr6paE4o3YavRHYt0mOvQd2pSKmO8OYH0KIiAiIgIiIEHwmir1OIKwBU3S7EZG1ra45+f908v0aprTSjRCpTVKlMgr1hKuipuSQSQqgb55Dum7gQ91vz33Q/+NbD6JMQKvddFC4Zetwp1bFSffJWRjnVk563JX3pIY4GsyWp8LwyeF4CVHqhcbmo+vOT4uajnGOeNxiSUQOe1tQjVG5tUbUx+JQqgfEqj9p7Z0REBKl0u6QVFcWNqQLhl11KuNQtqB2DEHY1WOQinbYsdhgznSDiyWlvVuHBIRchRzdyQqU1/OZiqjzmUfg9o6Iz1iGuKzGrXYcjVYbhfzFGEXuCjvMDZw7h1OgG0AksdTuzFqlRj8Ko53Y/HsOQwJ1f79MwYBGcebOPN34gcfEOFpVKVMmnXpnNKsm1Sm35p7VPah8EgkESx9EekLV9dvcBUu6IGsLstSkdkr0gfgHBBHwWBHcTFSN4vrpdXe0gTVtjrwvOpQP8vRPflBkDx0Q9kD6ZE02lylVEq02DI6q6MOTIwBUjzYIm6BC9IOMm3WqVUEpbXFydXLFFVwpx3lufcpnq14z1lQUwhXIqghx4SVKJQEMASCCKikEHs8+3ddWCVGDOoOFdCDuGp1ANaMDzU6V2/NE80uG0lIIUDCsgA2AVyGfHnJAyfMPPkK/bdJ65pW7miHe4tvZCLTySuDR6xSp3bC1gRj32kjAJE8XfTIoKDLTWolVKrllLjT1delRw2U9yPupLdZgIUKkjmJ+nwS2VdC0UVQEUADGFpkNTCkcgCAQByI2nl+BWx05oqdIYDOcYdg76h8LLgMc8yMmBIaomcRA4eIcIpVmDP1mQMDRWq0hjnuKbKD6Zyfgxb99x87uPvJNRAra9B7EFmCVgztqYi6uMs2AMses3OABv3CZboTZnsr+i8uR/mSxxApdx0b4aq1HLXOERnYC8uidKDLYAqb7TfYdCLU01JFyhx7wXtyQo7Bu47MbY25dksl/a9augthSRrGPfJ2r5s98WdqU1ZYsSzNk55FiQNyeWcbdwgQw6GWvjXPzuv9ueG6EWpam+bjXTbVTPsmrlWwVyPC54Yj0mWWIESOBL+XufXuf3zI4J/WLn1p+qSsQIv2m/rNz6z/pPPtKfKrn9dfpWS0QIg8Ffyy6H96n9KTB4LU7L66HqT++lJiIFS4PweqXu8X90MXGMgW5yeponJzSO++PRJL2kr/0ld/qWv3ElaFsqFyowXbW3nfSq538yqPRN0CF9pbj+krr9S1+5mfai4/pC49Xb/dSZiBDjhdx5fW9NOh9ieva248tqeqpfZktECs8W6LVbkUxVvahWnUWqoFOmAaighdQ0+EBnOO8A9gnk9FKnlj+mkn0CWiIFW/BOr5YfUpOAdHD7IZFvCaoprqHUqQtMs5Qnwsgkh/k+W8SIpWlbrWqFgBUfLadyERUWmgLLuCRUJ5Ea9jtmBGDorX7LsemgPtTH4LXHldP02/8A3JahMwKzwPo/d2lFLaleUzTTITXbEkKSSFBWoPBGcDzATuNrf+VW/wA1f76TEQNdurBVDsGfA1Mq6QW7SFJOB5smbIiAiIgIiICIiAiJgmBmJWb/AKeWNNmRarVnXZltqb3BBHMMaYKqfMTJ7h14telSrpnRVRKiZGDodQy5HYcEQOiIiAiIgIiICIiAiRicXUCuzjStKr1W25YkU9OB3lqgXE18F46tcMCvVupbKE58EVatJWDbA5ai+3MY84yEvE19cveOeOfb3Thq8XQJTcAt1r6KQHNz4RyDyA0qzZPYIElE0WtyH1Y2KsUYHmGH/QgjzMJvgIiICIkVxrpHaWhprc10ompq0a9gQpUN4XIe/Xn3wJWJos7ynWRalJ1qI26ujBlI8zDYzfAREQEREBERAREQEREDxVqBVLMQFAJJJwAo3JJ7BifNeI8SqcTJJLJw74FMZV7oflKp5rRPwUHvhgtscST6e3nX1U4ah8AgVrvHk4OKdHP57KcjxUbvmpR+wfs+KB4t6C01CIoVFGFVQAoxyAA2lt6Jrixsx3W1D+Gsqj8vQZb+jgxaWo/4FH+GsCRiIgIiICIiAiIgQ3B6Kv7MVgGVrlwQRkEdXSGCD8U01ejNMUwlLCkOz62GttTFyc598uatTwWyMMeXMdPAOd1/zNT/AApJaBWH6LsSCKqgBmYDSTp1NRbYk5I1UicEnGoDkAJK0OF6WpeEDTpajTXTuGYMo8LPIIxUDHbzklEDns7UU9Zzlncux5ZYgAfIqqvxKJ0REBERASqdLP5zb/2Nx/jt9pa5U+lR/GqH9hX/AIlCBWanCGoubiwYW9xzIG1CseZWvSGxzuNY8Id55S69E+ka3tNsoaVek3V3FEnJp1MZGD8JCN1Ycwe/IkFmQ3FKxtK1PiaA4p4p3QG+uyJ8IkDmyHDjzBh2wPqcTzTcMAwIIIBBHIg8iJ6gRV/xYUqugjICKzd5arUFKii5wN2J3J2wO/I98O4malWpSZCrLTo1cHGQlY1VCtgkag1F84OMETou+H06pzUUMCjIysMq1NsEqynYjIH7e8zNrYpTLFFAyFGwwAiDCIoHJRk4HnPfAgH6QVway9STUQ5FMKSxodbo66mc6a66MuVUhgcLjJGddx0rZTRwqulQUSSutQOtuBQOWYe54znD43BXnJ72oob+5Luc8uTateR3HUdW3bvMHg1vlT1SeCFA25BG1rty2fwh59+cDuiMRA4uI2VWoVNO5qUcZyEWm2rOMZ6xWxjfl3zkHCbjy+t6aVD6KcmYgVBOhBFWvW9mVjUrsGqEpROSqhFA8DYBQAB9c3fgi3ldT006f1S0xAqZ6Ivg/jj4P/Cp/VO7hljWFKmtK8VqaqEU9UrZVBp5g7nab+LWRNJ0Q1C1VWp51khdYILnJ2x5t518NZiuCuhVJVV3zpUlRknnkAHbv+UOb2Hd+VJ6aH/7mPYl55VT+b/9yS0QIc2l92XVD02rH91UTybXiHZdW3ptHP8AnyaiBCexeI+VWnzOp/qJj2NxLyqz+ZVf9RJyIEGLbiXlVn8zq/6ieuo4j5RafNqn30mogVTgVO+/GMVbb+cVM+4VN2wuSPdNhJQUr/8AK2vqag/zJ2cPshS6zBzrqPU+Ivjb9k64EUEvfHtvVuP/ALTIW98a2/VcfTJSIEX+O/1b5HmM33dbfK/1SViBElr7xbb9ap9mY13/AOTtfW1PsSXiBE9bf/krX11T7uRHFOGX1aqlXRbDRTdMddU31sjZz1e3vOXnltkDQuQbl3JZslaVEeDpAQA1XRjj4VXSRnJ6vltAifaS+8W29dU+6nmpwK+ZWVqVqVYEEdfU3B2IPuXnl1EzAqXRex4laWtG1anbVeqXQHNw6E01J0Lp6k8l0rnO+mS3si/8mtvnT/cyXiBroFiqlwA+BqCnUA3aAxAyPPgfFNkRAREQEREBERAREQETlveI0aIBq1Up55a2C5I3wAefom+lUDAMpBVgCCNwVO4IPdA9xEQEREBERAREQETwlVTnDA4JBwc4I5g9xnpWB3BzAzETGYGYmAZmAiIgIxEQERmICIiAiIgIiICIiAiIgJQ+N9Ja9es9vZVBSpUiVq3OgVC1Yc6VBWypx8JyCAdgMyR6f8ZelTp2tBtNzdMaaN+SogZrV/Quw/OZZBcPs0oUko0wFRBhR5u0k9pJ3J7yTAdGuJtZv7EuWWotfV1VzpC1XuApJpXLD37lVOl+3SQd8ZvfBQPY9DSCF6qnjO506BjJHbiUDjditxQqUXyAVJBHNXG6sp7CGAI+KWX/AMPOP+zLOmXUJcUgKVenjGmoqjBAHJWXSwxtg+aBZ4iICIiAiIgIiIFcsqDvTuRTbS3sxydyNSK6F01DcZAIyO+cXAaNzZ2tBWTmtOl1WS/V1Or0K2RsFNTSCBsM5zzk10d5XH/NV/8AFJXECqcQ6T1aesBEYq7DA5FQlZlIbVzPVBSuNSnPgnwS3S9NnVaDFtdS5dqnL+bq7uucj3hRaSY/PAPbLFiAIHBwtWDV9sU+sHVjGPBFNA+keLr1+nJ7ZITGJmAiIgJWek95b0Khuq41dTRyiAZc1XqAItLvdmAUDz77SzT5lxq6S84oQMmnYppB30vdOfCPcdA28zO3dA3WPSLiNuNdS2WrQ59SldqtzTQjktSoAKx5kgnvwTyl64PxWjdUkr0HD03Gx5EEbFWB3Vgcgg7giVLEi7S59r7oXC7Wt1UWndLnwUrthaVyB2ZbSj9+Qx3ED6dERA5Kt+iuyFgCqq7E4CqHJVMk9pKtj4vizr4bxSnXAamSc06dUAjBNKqCUb06WH90znveDdZUaoKhXV1LAjBIqUWYg4bIKkNgjsxkb7jPBeDexyPCLBKFG3QnGSlHV4TYAGol98DHgjvgE6QUCi1MsFYLjKkHU1TqlQj4LF9sHuPcZ7qceoKyqzMpYIRqpuAOsqdUgYkYUl8Lg9pHfNLdHqeiui6StaoajrUUVEKscvT0H4BYu2PGdj2zgqdEATRzWz1IohSVy46mt1w0VCSVBwF3z4I7TvAs+YmNMQI7iNxdqwFC3oVExuatw1Jg2+wVaTgjGN8+ic4u+IeSW3zx/uJNxA+f3PA+I1LutdvRtiWRKVJRct7lQXdlz1W5LksT5lHZN44Pf9tCh6Llj/lS8xAotTg9+VYChRBIIGLg88d/VyPtOB8SpVqV5bU6HWaFpXCm5Jp16S8tRCfygbOHxkZYHIly4tbVBSqKtWqzVFamgAXCu4IDlkUFQOeScfHkTq4U3g6RTKIhKKDnOFJXJBA7ge3nA5xe3Xkg9ev1TPs+58k+SsklYgRXthc+Rt66n9cweJXHkVT0VaX0tJaIET7aXHkNX0VKP249ta/kFf1lD7yS0QIj21r+QXH69v8AezB4vW8guf17f72TEQKnwDi1UCv+I3J/Ga5yGoePuD7rzztJX24q+QXPy0PvZv4NatTWoGxlq1aoMeK9RmX04IkhAiBxmr5DdfLQ+9gcZqeRXX/s/eSXiBE+3L+R3PyUvtzPtw/klz8lP7clYgRR4y3klz+on0NB40fJbn1YP7mkrECn9KeOXhpilZWtwKlTKtWamMUE7XCZzUfxRyzuTtvBcOsHolUS0uBTWmFBNPLFyzMxZvfMTnJJ5ljPpsg6N3quXOosoK0qaLyyFDVamxww91QHuK7b5gV4tU8nuPUt9E5uI23XUqlF7e40VEKN7g5OGGMjA5/VPoomYFS6J8dqraUUvKFyLhF0OfY9R9eg6VqZVSMsoDEdhJkv7f0/yVz81rfZktEDXQqh1VwCAwBAYFWAPerbg+YzZEQEREBERAREQEREDGIxEQMxEQEREBERAREQEREBERAREQEREBNfUrsdI23G3InmR3c4iBsiIgIiICIiAiIgIiIH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data:image/jpeg;base64,/9j/4AAQSkZJRgABAQAAAQABAAD/2wCEAAkGBxISEhIQEhIVFRIVFRUVFRYVFh0WFxcQFRcWFxUVFRUYKCggGBoxGxUVIjEhJSk3Li4uFx8zODMsNygtLisBCgoKBQUFDgUFDisZExkrKysrKysrKysrKysrKysrKysrKysrKysrKysrKysrKysrKysrKysrKysrKysrKysrK//AABEIAMMBAgMBIgACEQEDEQH/xAAbAAEAAgMBAQAAAAAAAAAAAAAABQYBAwQCB//EAFEQAAIBAwICBAYMCQoEBwAAAAECAAMEERIhBTEGE0FRIlJUYYGTFBUjMkJxkZTB0dLTFiRTYnKSobGzMzRVZHOCssPU8GN04eMHQ6KjtMLi/8QAFAEBAAAAAAAAAAAAAAAAAAAAAP/EABQRAQAAAAAAAAAAAAAAAAAAAAD/2gAMAwEAAhEDEQA/APuMREBERAREQEREBERAREQETVc3CU1ao7KiKCzMxCqqjclidgPPKZc9OKtbPsG3DU+y4uCadNh41KmoL1F850g9hMC02N2z1rmmQMUmphccyGpq5z6TO+fMOG8b4mta5f8AE6hL09a6atIE9UmND6nxtjmp3lq4F0vp13FvVRre6IJWlUIIqAczRqDwaoHaNmHaBAk245QH/mDPXdRjBz1+AxXGPFOc8gN8ze3EEGjckuMqApJKjGWwBnG67+cSEPRJSSzVCSxdn2x7o9uLdmTfwdsseeTjuklQtKnWCq6rqSkKaYPwjguc42BKoPQYEjRqq6hlIKsAQRuCDuCJ7nLwy16qklPOSowT3nmcDsGeydUBERAREQERMZgZiIgIiICIiAiIgIiICIiAiJzez6XLraef0x9cDpic4vqX5RP1hPQuk8df1hA3RNYrr4y/KJnrV8YfLA9zBmNY7x8sqf8A4h8SYUqdnSbFa7LU8qfCS2UZuKgx26cKD41RYEDxa89s6pJOeH0nIpJ8G5rI2DWfxqQIIVeRI1bjTOtp5oU1RVRQFRQFVRyCqMAAfEJs/fy+iBwWI92uv06f8GnN3ErCnXQo4PMMrKcMjruro43VwdwRNFh/LXX9pT/g05IZ83f/ALMCV6FccqVNVncsDdUQCXGwr25JCVwByO2ll7GHcRLVPl3Gq7W5pX6A6rUlnA+HaNgXFM/3RrH51NZ9Nt6ququpyrAMpHIqRkEeiBsiIgIiICIiBF8YuXRqAGdJd9WnmxWk7om2+7KNhz047ZHcI4pWqNQ1qVYmsrqUemOrVVZKmipuN2Rc5I8M+iyFQef+yOUxpHPG/wBED1ERAREQEREBERAREQEREBOI8JtzzoUjnnmmv1TtiBwHglr5NR9Un1Twej9n22tv6lPqklECM/B2z8kt/Up9Uwejll5Jb+pT6pKRAhLjo7YKNRsrc/o2yufkVSZB8fs+H0VpuvDrV89azdZbBClKlTZmfDJkDX1aknYdZknbe7zluuG0ajB6lNXYAqCwzhGKsy79hKqSPzR3QI1OifDyATYWucbjqKZx3jOJn8D+HeQ2vqEH0SbiBUOF9FLA17wG0oYWrTA9zXYGhSO3pJkp+CNh5JR9CASYSkoLEAAscsQNyQMAk9uwA9E9wK/d9FuHqjs9rS0hWLZXI0AHOe8YzI/oxw62rowNolI0+rQopYaWalTqGmV2K4FQDuIwRtLXdW6VEanUUMjqVZWGQykYKkdox2TFtapTBCKFycnA5scZJ7zsNz3CBwDo5a/kv/W31wOjlt4jesqfakrECK/B638V/XVPtTyejlv3VfnFb7cl4gV3inBrejSqVcXDaVJCrd1wWYe9UZqAZJIHpndwjhCUfDGvWRg6q1WouM52WqzAfH+2dl5aippDE6VZXIGMMUYMue3GpQdu7unRAREQEREBERAREQEREBERARE5eJcRpW9Nq1eotOmvvnc6QO7c9vmgdUSkVunlR/5rYVKidlSu4tlYd6qQ1THxoIodO6qHN1YVETx7eoLkKNt2QBKmP0VMC7xOThfE6NzTWtQqLUptyZDkZHMHuPeDuJ1wEREBERAREQESJPGQDXDLjqq9OguDku9VKLL+j4VYD0ZnjgHH0uaSOy9VUZKbmmWB2qDUulttXb2ZyDtAmYmo3KZxrXOcY1Dn3fHOKtxdRTNQKxHW9SoAJ1P1nVZ2BwuoNv3KTAkonPaXQcuuMMjaWGc4JVWG/aNLCdEBERARIXjfSi1tWFOq5NUjK0aamrVK9/VoCQPOcDzyJHTsZ34ffBfG0Ujt36BULejGfNAuESJ4H0jtrvUKFUF09/TYFKqZ5a6TgMvxkYMloCIiAiIgIiICIiAiIgcnFeI07ajUuKzBaVNS7sexQOwdp7AO0kT53mpd1Bd3S4IObe3O60EPJmHJq5HNuzOB2k9/TC79k3i2Y3o2umtX7nuWGbekfMozUI7zTmcZgYHfMzE80Kisquu6sAynl4LDI578jA4atOrbVTeWY9026+hnCXNMebktYD3r9vI5B2+h8H4nSuqNO4otqpVFDKfMeYI7CDkEdhBlPBmroheexr6paE4o3YavRHYt0mOvQd2pSKmO8OYH0KIiAiIgIiIEHwmir1OIKwBU3S7EZG1ra45+f908v0aprTSjRCpTVKlMgr1hKuipuSQSQqgb55Dum7gQ91vz33Q/+NbD6JMQKvddFC4Zetwp1bFSffJWRjnVk563JX3pIY4GsyWp8LwyeF4CVHqhcbmo+vOT4uajnGOeNxiSUQOe1tQjVG5tUbUx+JQqgfEqj9p7Z0REBKl0u6QVFcWNqQLhl11KuNQtqB2DEHY1WOQinbYsdhgznSDiyWlvVuHBIRchRzdyQqU1/OZiqjzmUfg9o6Iz1iGuKzGrXYcjVYbhfzFGEXuCjvMDZw7h1OgG0AksdTuzFqlRj8Ko53Y/HsOQwJ1f79MwYBGcebOPN34gcfEOFpVKVMmnXpnNKsm1Sm35p7VPah8EgkESx9EekLV9dvcBUu6IGsLstSkdkr0gfgHBBHwWBHcTFSN4vrpdXe0gTVtjrwvOpQP8vRPflBkDx0Q9kD6ZE02lylVEq02DI6q6MOTIwBUjzYIm6BC9IOMm3WqVUEpbXFydXLFFVwpx3lufcpnq14z1lQUwhXIqghx4SVKJQEMASCCKikEHs8+3ddWCVGDOoOFdCDuGp1ANaMDzU6V2/NE80uG0lIIUDCsgA2AVyGfHnJAyfMPPkK/bdJ65pW7miHe4tvZCLTySuDR6xSp3bC1gRj32kjAJE8XfTIoKDLTWolVKrllLjT1delRw2U9yPupLdZgIUKkjmJ+nwS2VdC0UVQEUADGFpkNTCkcgCAQByI2nl+BWx05oqdIYDOcYdg76h8LLgMc8yMmBIaomcRA4eIcIpVmDP1mQMDRWq0hjnuKbKD6Zyfgxb99x87uPvJNRAra9B7EFmCVgztqYi6uMs2AMses3OABv3CZboTZnsr+i8uR/mSxxApdx0b4aq1HLXOERnYC8uidKDLYAqb7TfYdCLU01JFyhx7wXtyQo7Bu47MbY25dksl/a9augthSRrGPfJ2r5s98WdqU1ZYsSzNk55FiQNyeWcbdwgQw6GWvjXPzuv9ueG6EWpam+bjXTbVTPsmrlWwVyPC54Yj0mWWIESOBL+XufXuf3zI4J/WLn1p+qSsQIv2m/rNz6z/pPPtKfKrn9dfpWS0QIg8Ffyy6H96n9KTB4LU7L66HqT++lJiIFS4PweqXu8X90MXGMgW5yeponJzSO++PRJL2kr/0ld/qWv3ElaFsqFyowXbW3nfSq538yqPRN0CF9pbj+krr9S1+5mfai4/pC49Xb/dSZiBDjhdx5fW9NOh9ieva248tqeqpfZktECs8W6LVbkUxVvahWnUWqoFOmAaighdQ0+EBnOO8A9gnk9FKnlj+mkn0CWiIFW/BOr5YfUpOAdHD7IZFvCaoprqHUqQtMs5Qnwsgkh/k+W8SIpWlbrWqFgBUfLadyERUWmgLLuCRUJ5Ea9jtmBGDorX7LsemgPtTH4LXHldP02/8A3JahMwKzwPo/d2lFLaleUzTTITXbEkKSSFBWoPBGcDzATuNrf+VW/wA1f76TEQNdurBVDsGfA1Mq6QW7SFJOB5smbIiAiIgIiICIiAiJgmBmJWb/AKeWNNmRarVnXZltqb3BBHMMaYKqfMTJ7h14telSrpnRVRKiZGDodQy5HYcEQOiIiAiIgIiICIiAiRicXUCuzjStKr1W25YkU9OB3lqgXE18F46tcMCvVupbKE58EVatJWDbA5ai+3MY84yEvE19cveOeOfb3Thq8XQJTcAt1r6KQHNz4RyDyA0qzZPYIElE0WtyH1Y2KsUYHmGH/QgjzMJvgIiICIkVxrpHaWhprc10ompq0a9gQpUN4XIe/Xn3wJWJos7ynWRalJ1qI26ujBlI8zDYzfAREQEREBERAREQEREDxVqBVLMQFAJJJwAo3JJ7BifNeI8SqcTJJLJw74FMZV7oflKp5rRPwUHvhgtscST6e3nX1U4ah8AgVrvHk4OKdHP57KcjxUbvmpR+wfs+KB4t6C01CIoVFGFVQAoxyAA2lt6Jrixsx3W1D+Gsqj8vQZb+jgxaWo/4FH+GsCRiIgIiICIiAiIgQ3B6Kv7MVgGVrlwQRkEdXSGCD8U01ejNMUwlLCkOz62GttTFyc598uatTwWyMMeXMdPAOd1/zNT/AApJaBWH6LsSCKqgBmYDSTp1NRbYk5I1UicEnGoDkAJK0OF6WpeEDTpajTXTuGYMo8LPIIxUDHbzklEDns7UU9Zzlncux5ZYgAfIqqvxKJ0REBERASqdLP5zb/2Nx/jt9pa5U+lR/GqH9hX/AIlCBWanCGoubiwYW9xzIG1CseZWvSGxzuNY8Id55S69E+ka3tNsoaVek3V3FEnJp1MZGD8JCN1Ycwe/IkFmQ3FKxtK1PiaA4p4p3QG+uyJ8IkDmyHDjzBh2wPqcTzTcMAwIIIBBHIg8iJ6gRV/xYUqugjICKzd5arUFKii5wN2J3J2wO/I98O4malWpSZCrLTo1cHGQlY1VCtgkag1F84OMETou+H06pzUUMCjIysMq1NsEqynYjIH7e8zNrYpTLFFAyFGwwAiDCIoHJRk4HnPfAgH6QVway9STUQ5FMKSxodbo66mc6a66MuVUhgcLjJGddx0rZTRwqulQUSSutQOtuBQOWYe54znD43BXnJ72oob+5Luc8uTateR3HUdW3bvMHg1vlT1SeCFA25BG1rty2fwh59+cDuiMRA4uI2VWoVNO5qUcZyEWm2rOMZ6xWxjfl3zkHCbjy+t6aVD6KcmYgVBOhBFWvW9mVjUrsGqEpROSqhFA8DYBQAB9c3fgi3ldT006f1S0xAqZ6Ivg/jj4P/Cp/VO7hljWFKmtK8VqaqEU9UrZVBp5g7nab+LWRNJ0Q1C1VWp51khdYILnJ2x5t518NZiuCuhVJVV3zpUlRknnkAHbv+UOb2Hd+VJ6aH/7mPYl55VT+b/9yS0QIc2l92XVD02rH91UTybXiHZdW3ptHP8AnyaiBCexeI+VWnzOp/qJj2NxLyqz+ZVf9RJyIEGLbiXlVn8zq/6ieuo4j5RafNqn30mogVTgVO+/GMVbb+cVM+4VN2wuSPdNhJQUr/8AK2vqag/zJ2cPshS6zBzrqPU+Ivjb9k64EUEvfHtvVuP/ALTIW98a2/VcfTJSIEX+O/1b5HmM33dbfK/1SViBElr7xbb9ap9mY13/AOTtfW1PsSXiBE9bf/krX11T7uRHFOGX1aqlXRbDRTdMddU31sjZz1e3vOXnltkDQuQbl3JZslaVEeDpAQA1XRjj4VXSRnJ6vltAifaS+8W29dU+6nmpwK+ZWVqVqVYEEdfU3B2IPuXnl1EzAqXRex4laWtG1anbVeqXQHNw6E01J0Lp6k8l0rnO+mS3si/8mtvnT/cyXiBroFiqlwA+BqCnUA3aAxAyPPgfFNkRAREQEREBERAREQETlveI0aIBq1Up55a2C5I3wAefom+lUDAMpBVgCCNwVO4IPdA9xEQEREBERAREQETwlVTnDA4JBwc4I5g9xnpWB3BzAzETGYGYmAZmAiIgIxEQERmICIiAiIgIiICIiAiIgJQ+N9Ja9es9vZVBSpUiVq3OgVC1Yc6VBWypx8JyCAdgMyR6f8ZelTp2tBtNzdMaaN+SogZrV/Quw/OZZBcPs0oUko0wFRBhR5u0k9pJ3J7yTAdGuJtZv7EuWWotfV1VzpC1XuApJpXLD37lVOl+3SQd8ZvfBQPY9DSCF6qnjO506BjJHbiUDjditxQqUXyAVJBHNXG6sp7CGAI+KWX/AMPOP+zLOmXUJcUgKVenjGmoqjBAHJWXSwxtg+aBZ4iICIiAiIgIiIFcsqDvTuRTbS3sxydyNSK6F01DcZAIyO+cXAaNzZ2tBWTmtOl1WS/V1Or0K2RsFNTSCBsM5zzk10d5XH/NV/8AFJXECqcQ6T1aesBEYq7DA5FQlZlIbVzPVBSuNSnPgnwS3S9NnVaDFtdS5dqnL+bq7uucj3hRaSY/PAPbLFiAIHBwtWDV9sU+sHVjGPBFNA+keLr1+nJ7ZITGJmAiIgJWek95b0Khuq41dTRyiAZc1XqAItLvdmAUDz77SzT5lxq6S84oQMmnYppB30vdOfCPcdA28zO3dA3WPSLiNuNdS2WrQ59SldqtzTQjktSoAKx5kgnvwTyl64PxWjdUkr0HD03Gx5EEbFWB3Vgcgg7giVLEi7S59r7oXC7Wt1UWndLnwUrthaVyB2ZbSj9+Qx3ED6dERA5Kt+iuyFgCqq7E4CqHJVMk9pKtj4vizr4bxSnXAamSc06dUAjBNKqCUb06WH90znveDdZUaoKhXV1LAjBIqUWYg4bIKkNgjsxkb7jPBeDexyPCLBKFG3QnGSlHV4TYAGol98DHgjvgE6QUCi1MsFYLjKkHU1TqlQj4LF9sHuPcZ7qceoKyqzMpYIRqpuAOsqdUgYkYUl8Lg9pHfNLdHqeiui6StaoajrUUVEKscvT0H4BYu2PGdj2zgqdEATRzWz1IohSVy46mt1w0VCSVBwF3z4I7TvAs+YmNMQI7iNxdqwFC3oVExuatw1Jg2+wVaTgjGN8+ic4u+IeSW3zx/uJNxA+f3PA+I1LutdvRtiWRKVJRct7lQXdlz1W5LksT5lHZN44Pf9tCh6Llj/lS8xAotTg9+VYChRBIIGLg88d/VyPtOB8SpVqV5bU6HWaFpXCm5Jp16S8tRCfygbOHxkZYHIly4tbVBSqKtWqzVFamgAXCu4IDlkUFQOeScfHkTq4U3g6RTKIhKKDnOFJXJBA7ge3nA5xe3Xkg9ev1TPs+58k+SsklYgRXthc+Rt66n9cweJXHkVT0VaX0tJaIET7aXHkNX0VKP249ta/kFf1lD7yS0QIj21r+QXH69v8AezB4vW8guf17f72TEQKnwDi1UCv+I3J/Ga5yGoePuD7rzztJX24q+QXPy0PvZv4NatTWoGxlq1aoMeK9RmX04IkhAiBxmr5DdfLQ+9gcZqeRXX/s/eSXiBE+3L+R3PyUvtzPtw/klz8lP7clYgRR4y3klz+on0NB40fJbn1YP7mkrECn9KeOXhpilZWtwKlTKtWamMUE7XCZzUfxRyzuTtvBcOsHolUS0uBTWmFBNPLFyzMxZvfMTnJJ5ljPpsg6N3quXOosoK0qaLyyFDVamxww91QHuK7b5gV4tU8nuPUt9E5uI23XUqlF7e40VEKN7g5OGGMjA5/VPoomYFS6J8dqraUUvKFyLhF0OfY9R9eg6VqZVSMsoDEdhJkv7f0/yVz81rfZktEDXQqh1VwCAwBAYFWAPerbg+YzZEQEREBERAREQEREDGIxEQMxEQEREBERAREQEREBERAREQEREBNfUrsdI23G3InmR3c4iBsiIgIiICIiAiIgIiIH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6" descr="data:image/jpeg;base64,/9j/4AAQSkZJRgABAQAAAQABAAD/2wCEAAkGBxISEhIQEhIVFRIVFRUVFRYVFh0WFxcQFRcWFxUVFRUYKCggGBoxGxUVIjEhJSk3Li4uFx8zODMsNygtLisBCgoKBQUFDgUFDisZExkrKysrKysrKysrKysrKysrKysrKysrKysrKysrKysrKysrKysrKysrKysrKysrKysrK//AABEIAMMBAgMBIgACEQEDEQH/xAAbAAEAAgMBAQAAAAAAAAAAAAAABQYBAwQCB//EAFEQAAIBAwICBAYMCQoEBwAAAAECAAMEERIhBTEGE0FRIlJUYYGTFBUjMkJxkZTB0dLTFiRTYnKSobGzMzRVZHOCssPU8GN04eMHQ6KjtMLi/8QAFAEBAAAAAAAAAAAAAAAAAAAAAP/EABQRAQAAAAAAAAAAAAAAAAAAAAD/2gAMAwEAAhEDEQA/APuMREBERAREQEREBERAREQETVc3CU1ao7KiKCzMxCqqjclidgPPKZc9OKtbPsG3DU+y4uCadNh41KmoL1F850g9hMC02N2z1rmmQMUmphccyGpq5z6TO+fMOG8b4mta5f8AE6hL09a6atIE9UmND6nxtjmp3lq4F0vp13FvVRre6IJWlUIIqAczRqDwaoHaNmHaBAk245QH/mDPXdRjBz1+AxXGPFOc8gN8ze3EEGjckuMqApJKjGWwBnG67+cSEPRJSSzVCSxdn2x7o9uLdmTfwdsseeTjuklQtKnWCq6rqSkKaYPwjguc42BKoPQYEjRqq6hlIKsAQRuCDuCJ7nLwy16qklPOSowT3nmcDsGeydUBERAREQERMZgZiIgIiICIiAiIgIiICIiAiJzez6XLraef0x9cDpic4vqX5RP1hPQuk8df1hA3RNYrr4y/KJnrV8YfLA9zBmNY7x8sqf8A4h8SYUqdnSbFa7LU8qfCS2UZuKgx26cKD41RYEDxa89s6pJOeH0nIpJ8G5rI2DWfxqQIIVeRI1bjTOtp5oU1RVRQFRQFVRyCqMAAfEJs/fy+iBwWI92uv06f8GnN3ErCnXQo4PMMrKcMjruro43VwdwRNFh/LXX9pT/g05IZ83f/ALMCV6FccqVNVncsDdUQCXGwr25JCVwByO2ll7GHcRLVPl3Gq7W5pX6A6rUlnA+HaNgXFM/3RrH51NZ9Nt6ququpyrAMpHIqRkEeiBsiIgIiICIiBF8YuXRqAGdJd9WnmxWk7om2+7KNhz047ZHcI4pWqNQ1qVYmsrqUemOrVVZKmipuN2Rc5I8M+iyFQef+yOUxpHPG/wBED1ERAREQEREBERAREQEREBOI8JtzzoUjnnmmv1TtiBwHglr5NR9Un1Twej9n22tv6lPqklECM/B2z8kt/Up9Uwejll5Jb+pT6pKRAhLjo7YKNRsrc/o2yufkVSZB8fs+H0VpuvDrV89azdZbBClKlTZmfDJkDX1aknYdZknbe7zluuG0ajB6lNXYAqCwzhGKsy79hKqSPzR3QI1OifDyATYWucbjqKZx3jOJn8D+HeQ2vqEH0SbiBUOF9FLA17wG0oYWrTA9zXYGhSO3pJkp+CNh5JR9CASYSkoLEAAscsQNyQMAk9uwA9E9wK/d9FuHqjs9rS0hWLZXI0AHOe8YzI/oxw62rowNolI0+rQopYaWalTqGmV2K4FQDuIwRtLXdW6VEanUUMjqVZWGQykYKkdox2TFtapTBCKFycnA5scZJ7zsNz3CBwDo5a/kv/W31wOjlt4jesqfakrECK/B638V/XVPtTyejlv3VfnFb7cl4gV3inBrejSqVcXDaVJCrd1wWYe9UZqAZJIHpndwjhCUfDGvWRg6q1WouM52WqzAfH+2dl5aippDE6VZXIGMMUYMue3GpQdu7unRAREQEREBERAREQEREBERARE5eJcRpW9Nq1eotOmvvnc6QO7c9vmgdUSkVunlR/5rYVKidlSu4tlYd6qQ1THxoIodO6qHN1YVETx7eoLkKNt2QBKmP0VMC7xOThfE6NzTWtQqLUptyZDkZHMHuPeDuJ1wEREBERAREQESJPGQDXDLjqq9OguDku9VKLL+j4VYD0ZnjgHH0uaSOy9VUZKbmmWB2qDUulttXb2ZyDtAmYmo3KZxrXOcY1Dn3fHOKtxdRTNQKxHW9SoAJ1P1nVZ2BwuoNv3KTAkonPaXQcuuMMjaWGc4JVWG/aNLCdEBERARIXjfSi1tWFOq5NUjK0aamrVK9/VoCQPOcDzyJHTsZ34ffBfG0Ujt36BULejGfNAuESJ4H0jtrvUKFUF09/TYFKqZ5a6TgMvxkYMloCIiAiIgIiICIiAiIgcnFeI07ajUuKzBaVNS7sexQOwdp7AO0kT53mpd1Bd3S4IObe3O60EPJmHJq5HNuzOB2k9/TC79k3i2Y3o2umtX7nuWGbekfMozUI7zTmcZgYHfMzE80Kisquu6sAynl4LDI578jA4atOrbVTeWY9026+hnCXNMebktYD3r9vI5B2+h8H4nSuqNO4otqpVFDKfMeYI7CDkEdhBlPBmroheexr6paE4o3YavRHYt0mOvQd2pSKmO8OYH0KIiAiIgIiIEHwmir1OIKwBU3S7EZG1ra45+f908v0aprTSjRCpTVKlMgr1hKuipuSQSQqgb55Dum7gQ91vz33Q/+NbD6JMQKvddFC4Zetwp1bFSffJWRjnVk563JX3pIY4GsyWp8LwyeF4CVHqhcbmo+vOT4uajnGOeNxiSUQOe1tQjVG5tUbUx+JQqgfEqj9p7Z0REBKl0u6QVFcWNqQLhl11KuNQtqB2DEHY1WOQinbYsdhgznSDiyWlvVuHBIRchRzdyQqU1/OZiqjzmUfg9o6Iz1iGuKzGrXYcjVYbhfzFGEXuCjvMDZw7h1OgG0AksdTuzFqlRj8Ko53Y/HsOQwJ1f79MwYBGcebOPN34gcfEOFpVKVMmnXpnNKsm1Sm35p7VPah8EgkESx9EekLV9dvcBUu6IGsLstSkdkr0gfgHBBHwWBHcTFSN4vrpdXe0gTVtjrwvOpQP8vRPflBkDx0Q9kD6ZE02lylVEq02DI6q6MOTIwBUjzYIm6BC9IOMm3WqVUEpbXFydXLFFVwpx3lufcpnq14z1lQUwhXIqghx4SVKJQEMASCCKikEHs8+3ddWCVGDOoOFdCDuGp1ANaMDzU6V2/NE80uG0lIIUDCsgA2AVyGfHnJAyfMPPkK/bdJ65pW7miHe4tvZCLTySuDR6xSp3bC1gRj32kjAJE8XfTIoKDLTWolVKrllLjT1delRw2U9yPupLdZgIUKkjmJ+nwS2VdC0UVQEUADGFpkNTCkcgCAQByI2nl+BWx05oqdIYDOcYdg76h8LLgMc8yMmBIaomcRA4eIcIpVmDP1mQMDRWq0hjnuKbKD6Zyfgxb99x87uPvJNRAra9B7EFmCVgztqYi6uMs2AMses3OABv3CZboTZnsr+i8uR/mSxxApdx0b4aq1HLXOERnYC8uidKDLYAqb7TfYdCLU01JFyhx7wXtyQo7Bu47MbY25dksl/a9augthSRrGPfJ2r5s98WdqU1ZYsSzNk55FiQNyeWcbdwgQw6GWvjXPzuv9ueG6EWpam+bjXTbVTPsmrlWwVyPC54Yj0mWWIESOBL+XufXuf3zI4J/WLn1p+qSsQIv2m/rNz6z/pPPtKfKrn9dfpWS0QIg8Ffyy6H96n9KTB4LU7L66HqT++lJiIFS4PweqXu8X90MXGMgW5yeponJzSO++PRJL2kr/0ld/qWv3ElaFsqFyowXbW3nfSq538yqPRN0CF9pbj+krr9S1+5mfai4/pC49Xb/dSZiBDjhdx5fW9NOh9ieva248tqeqpfZktECs8W6LVbkUxVvahWnUWqoFOmAaighdQ0+EBnOO8A9gnk9FKnlj+mkn0CWiIFW/BOr5YfUpOAdHD7IZFvCaoprqHUqQtMs5Qnwsgkh/k+W8SIpWlbrWqFgBUfLadyERUWmgLLuCRUJ5Ea9jtmBGDorX7LsemgPtTH4LXHldP02/8A3JahMwKzwPo/d2lFLaleUzTTITXbEkKSSFBWoPBGcDzATuNrf+VW/wA1f76TEQNdurBVDsGfA1Mq6QW7SFJOB5smbIiAiIgIiICIiAiJgmBmJWb/AKeWNNmRarVnXZltqb3BBHMMaYKqfMTJ7h14telSrpnRVRKiZGDodQy5HYcEQOiIiAiIgIiICIiAiRicXUCuzjStKr1W25YkU9OB3lqgXE18F46tcMCvVupbKE58EVatJWDbA5ai+3MY84yEvE19cveOeOfb3Thq8XQJTcAt1r6KQHNz4RyDyA0qzZPYIElE0WtyH1Y2KsUYHmGH/QgjzMJvgIiICIkVxrpHaWhprc10ompq0a9gQpUN4XIe/Xn3wJWJos7ynWRalJ1qI26ujBlI8zDYzfAREQEREBERAREQEREDxVqBVLMQFAJJJwAo3JJ7BifNeI8SqcTJJLJw74FMZV7oflKp5rRPwUHvhgtscST6e3nX1U4ah8AgVrvHk4OKdHP57KcjxUbvmpR+wfs+KB4t6C01CIoVFGFVQAoxyAA2lt6Jrixsx3W1D+Gsqj8vQZb+jgxaWo/4FH+GsCRiIgIiICIiAiIgQ3B6Kv7MVgGVrlwQRkEdXSGCD8U01ejNMUwlLCkOz62GttTFyc598uatTwWyMMeXMdPAOd1/zNT/AApJaBWH6LsSCKqgBmYDSTp1NRbYk5I1UicEnGoDkAJK0OF6WpeEDTpajTXTuGYMo8LPIIxUDHbzklEDns7UU9Zzlncux5ZYgAfIqqvxKJ0REBERASqdLP5zb/2Nx/jt9pa5U+lR/GqH9hX/AIlCBWanCGoubiwYW9xzIG1CseZWvSGxzuNY8Id55S69E+ka3tNsoaVek3V3FEnJp1MZGD8JCN1Ycwe/IkFmQ3FKxtK1PiaA4p4p3QG+uyJ8IkDmyHDjzBh2wPqcTzTcMAwIIIBBHIg8iJ6gRV/xYUqugjICKzd5arUFKii5wN2J3J2wO/I98O4malWpSZCrLTo1cHGQlY1VCtgkag1F84OMETou+H06pzUUMCjIysMq1NsEqynYjIH7e8zNrYpTLFFAyFGwwAiDCIoHJRk4HnPfAgH6QVway9STUQ5FMKSxodbo66mc6a66MuVUhgcLjJGddx0rZTRwqulQUSSutQOtuBQOWYe54znD43BXnJ72oob+5Luc8uTateR3HUdW3bvMHg1vlT1SeCFA25BG1rty2fwh59+cDuiMRA4uI2VWoVNO5qUcZyEWm2rOMZ6xWxjfl3zkHCbjy+t6aVD6KcmYgVBOhBFWvW9mVjUrsGqEpROSqhFA8DYBQAB9c3fgi3ldT006f1S0xAqZ6Ivg/jj4P/Cp/VO7hljWFKmtK8VqaqEU9UrZVBp5g7nab+LWRNJ0Q1C1VWp51khdYILnJ2x5t518NZiuCuhVJVV3zpUlRknnkAHbv+UOb2Hd+VJ6aH/7mPYl55VT+b/9yS0QIc2l92XVD02rH91UTybXiHZdW3ptHP8AnyaiBCexeI+VWnzOp/qJj2NxLyqz+ZVf9RJyIEGLbiXlVn8zq/6ieuo4j5RafNqn30mogVTgVO+/GMVbb+cVM+4VN2wuSPdNhJQUr/8AK2vqag/zJ2cPshS6zBzrqPU+Ivjb9k64EUEvfHtvVuP/ALTIW98a2/VcfTJSIEX+O/1b5HmM33dbfK/1SViBElr7xbb9ap9mY13/AOTtfW1PsSXiBE9bf/krX11T7uRHFOGX1aqlXRbDRTdMddU31sjZz1e3vOXnltkDQuQbl3JZslaVEeDpAQA1XRjj4VXSRnJ6vltAifaS+8W29dU+6nmpwK+ZWVqVqVYEEdfU3B2IPuXnl1EzAqXRex4laWtG1anbVeqXQHNw6E01J0Lp6k8l0rnO+mS3si/8mtvnT/cyXiBroFiqlwA+BqCnUA3aAxAyPPgfFNkRAREQEREBERAREQETlveI0aIBq1Up55a2C5I3wAefom+lUDAMpBVgCCNwVO4IPdA9xEQEREBERAREQETwlVTnDA4JBwc4I5g9xnpWB3BzAzETGYGYmAZmAiIgIxEQERmICIiAiIgIiICIiAiIgJQ+N9Ja9es9vZVBSpUiVq3OgVC1Yc6VBWypx8JyCAdgMyR6f8ZelTp2tBtNzdMaaN+SogZrV/Quw/OZZBcPs0oUko0wFRBhR5u0k9pJ3J7yTAdGuJtZv7EuWWotfV1VzpC1XuApJpXLD37lVOl+3SQd8ZvfBQPY9DSCF6qnjO506BjJHbiUDjditxQqUXyAVJBHNXG6sp7CGAI+KWX/AMPOP+zLOmXUJcUgKVenjGmoqjBAHJWXSwxtg+aBZ4iICIiAiIgIiIFcsqDvTuRTbS3sxydyNSK6F01DcZAIyO+cXAaNzZ2tBWTmtOl1WS/V1Or0K2RsFNTSCBsM5zzk10d5XH/NV/8AFJXECqcQ6T1aesBEYq7DA5FQlZlIbVzPVBSuNSnPgnwS3S9NnVaDFtdS5dqnL+bq7uucj3hRaSY/PAPbLFiAIHBwtWDV9sU+sHVjGPBFNA+keLr1+nJ7ZITGJmAiIgJWek95b0Khuq41dTRyiAZc1XqAItLvdmAUDz77SzT5lxq6S84oQMmnYppB30vdOfCPcdA28zO3dA3WPSLiNuNdS2WrQ59SldqtzTQjktSoAKx5kgnvwTyl64PxWjdUkr0HD03Gx5EEbFWB3Vgcgg7giVLEi7S59r7oXC7Wt1UWndLnwUrthaVyB2ZbSj9+Qx3ED6dERA5Kt+iuyFgCqq7E4CqHJVMk9pKtj4vizr4bxSnXAamSc06dUAjBNKqCUb06WH90znveDdZUaoKhXV1LAjBIqUWYg4bIKkNgjsxkb7jPBeDexyPCLBKFG3QnGSlHV4TYAGol98DHgjvgE6QUCi1MsFYLjKkHU1TqlQj4LF9sHuPcZ7qceoKyqzMpYIRqpuAOsqdUgYkYUl8Lg9pHfNLdHqeiui6StaoajrUUVEKscvT0H4BYu2PGdj2zgqdEATRzWz1IohSVy46mt1w0VCSVBwF3z4I7TvAs+YmNMQI7iNxdqwFC3oVExuatw1Jg2+wVaTgjGN8+ic4u+IeSW3zx/uJNxA+f3PA+I1LutdvRtiWRKVJRct7lQXdlz1W5LksT5lHZN44Pf9tCh6Llj/lS8xAotTg9+VYChRBIIGLg88d/VyPtOB8SpVqV5bU6HWaFpXCm5Jp16S8tRCfygbOHxkZYHIly4tbVBSqKtWqzVFamgAXCu4IDlkUFQOeScfHkTq4U3g6RTKIhKKDnOFJXJBA7ge3nA5xe3Xkg9ev1TPs+58k+SsklYgRXthc+Rt66n9cweJXHkVT0VaX0tJaIET7aXHkNX0VKP249ta/kFf1lD7yS0QIj21r+QXH69v8AezB4vW8guf17f72TEQKnwDi1UCv+I3J/Ga5yGoePuD7rzztJX24q+QXPy0PvZv4NatTWoGxlq1aoMeK9RmX04IkhAiBxmr5DdfLQ+9gcZqeRXX/s/eSXiBE+3L+R3PyUvtzPtw/klz8lP7clYgRR4y3klz+on0NB40fJbn1YP7mkrECn9KeOXhpilZWtwKlTKtWamMUE7XCZzUfxRyzuTtvBcOsHolUS0uBTWmFBNPLFyzMxZvfMTnJJ5ljPpsg6N3quXOosoK0qaLyyFDVamxww91QHuK7b5gV4tU8nuPUt9E5uI23XUqlF7e40VEKN7g5OGGMjA5/VPoomYFS6J8dqraUUvKFyLhF0OfY9R9eg6VqZVSMsoDEdhJkv7f0/yVz81rfZktEDXQqh1VwCAwBAYFWAPerbg+YzZEQEREBERAREQEREDGIxEQMxEQEREBERAREQEREBERAREQEREBNfUrsdI23G3InmR3c4iBsiIgIiICIiAiIgIiIH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8" descr="data:image/jpeg;base64,/9j/4AAQSkZJRgABAQAAAQABAAD/2wCEAAkGBxISEhIQEhIVFRIVFRUVFRYVFh0WFxcQFRcWFxUVFRUYKCggGBoxGxUVIjEhJSk3Li4uFx8zODMsNygtLisBCgoKBQUFDgUFDisZExkrKysrKysrKysrKysrKysrKysrKysrKysrKysrKysrKysrKysrKysrKysrKysrKysrK//AABEIAMMBAgMBIgACEQEDEQH/xAAbAAEAAgMBAQAAAAAAAAAAAAAABQYBAwQCB//EAFEQAAIBAwICBAYMCQoEBwAAAAECAAMEERIhBTEGE0FRIlJUYYGTFBUjMkJxkZTB0dLTFiRTYnKSobGzMzRVZHOCssPU8GN04eMHQ6KjtMLi/8QAFAEBAAAAAAAAAAAAAAAAAAAAAP/EABQRAQAAAAAAAAAAAAAAAAAAAAD/2gAMAwEAAhEDEQA/APuMREBERAREQEREBERAREQETVc3CU1ao7KiKCzMxCqqjclidgPPKZc9OKtbPsG3DU+y4uCadNh41KmoL1F850g9hMC02N2z1rmmQMUmphccyGpq5z6TO+fMOG8b4mta5f8AE6hL09a6atIE9UmND6nxtjmp3lq4F0vp13FvVRre6IJWlUIIqAczRqDwaoHaNmHaBAk245QH/mDPXdRjBz1+AxXGPFOc8gN8ze3EEGjckuMqApJKjGWwBnG67+cSEPRJSSzVCSxdn2x7o9uLdmTfwdsseeTjuklQtKnWCq6rqSkKaYPwjguc42BKoPQYEjRqq6hlIKsAQRuCDuCJ7nLwy16qklPOSowT3nmcDsGeydUBERAREQERMZgZiIgIiICIiAiIgIiICIiAiJzez6XLraef0x9cDpic4vqX5RP1hPQuk8df1hA3RNYrr4y/KJnrV8YfLA9zBmNY7x8sqf8A4h8SYUqdnSbFa7LU8qfCS2UZuKgx26cKD41RYEDxa89s6pJOeH0nIpJ8G5rI2DWfxqQIIVeRI1bjTOtp5oU1RVRQFRQFVRyCqMAAfEJs/fy+iBwWI92uv06f8GnN3ErCnXQo4PMMrKcMjruro43VwdwRNFh/LXX9pT/g05IZ83f/ALMCV6FccqVNVncsDdUQCXGwr25JCVwByO2ll7GHcRLVPl3Gq7W5pX6A6rUlnA+HaNgXFM/3RrH51NZ9Nt6ququpyrAMpHIqRkEeiBsiIgIiICIiBF8YuXRqAGdJd9WnmxWk7om2+7KNhz047ZHcI4pWqNQ1qVYmsrqUemOrVVZKmipuN2Rc5I8M+iyFQef+yOUxpHPG/wBED1ERAREQEREBERAREQEREBOI8JtzzoUjnnmmv1TtiBwHglr5NR9Un1Twej9n22tv6lPqklECM/B2z8kt/Up9Uwejll5Jb+pT6pKRAhLjo7YKNRsrc/o2yufkVSZB8fs+H0VpuvDrV89azdZbBClKlTZmfDJkDX1aknYdZknbe7zluuG0ajB6lNXYAqCwzhGKsy79hKqSPzR3QI1OifDyATYWucbjqKZx3jOJn8D+HeQ2vqEH0SbiBUOF9FLA17wG0oYWrTA9zXYGhSO3pJkp+CNh5JR9CASYSkoLEAAscsQNyQMAk9uwA9E9wK/d9FuHqjs9rS0hWLZXI0AHOe8YzI/oxw62rowNolI0+rQopYaWalTqGmV2K4FQDuIwRtLXdW6VEanUUMjqVZWGQykYKkdox2TFtapTBCKFycnA5scZJ7zsNz3CBwDo5a/kv/W31wOjlt4jesqfakrECK/B638V/XVPtTyejlv3VfnFb7cl4gV3inBrejSqVcXDaVJCrd1wWYe9UZqAZJIHpndwjhCUfDGvWRg6q1WouM52WqzAfH+2dl5aippDE6VZXIGMMUYMue3GpQdu7unRAREQEREBERAREQEREBERARE5eJcRpW9Nq1eotOmvvnc6QO7c9vmgdUSkVunlR/5rYVKidlSu4tlYd6qQ1THxoIodO6qHN1YVETx7eoLkKNt2QBKmP0VMC7xOThfE6NzTWtQqLUptyZDkZHMHuPeDuJ1wEREBERAREQESJPGQDXDLjqq9OguDku9VKLL+j4VYD0ZnjgHH0uaSOy9VUZKbmmWB2qDUulttXb2ZyDtAmYmo3KZxrXOcY1Dn3fHOKtxdRTNQKxHW9SoAJ1P1nVZ2BwuoNv3KTAkonPaXQcuuMMjaWGc4JVWG/aNLCdEBERARIXjfSi1tWFOq5NUjK0aamrVK9/VoCQPOcDzyJHTsZ34ffBfG0Ujt36BULejGfNAuESJ4H0jtrvUKFUF09/TYFKqZ5a6TgMvxkYMloCIiAiIgIiICIiAiIgcnFeI07ajUuKzBaVNS7sexQOwdp7AO0kT53mpd1Bd3S4IObe3O60EPJmHJq5HNuzOB2k9/TC79k3i2Y3o2umtX7nuWGbekfMozUI7zTmcZgYHfMzE80Kisquu6sAynl4LDI578jA4atOrbVTeWY9026+hnCXNMebktYD3r9vI5B2+h8H4nSuqNO4otqpVFDKfMeYI7CDkEdhBlPBmroheexr6paE4o3YavRHYt0mOvQd2pSKmO8OYH0KIiAiIgIiIEHwmir1OIKwBU3S7EZG1ra45+f908v0aprTSjRCpTVKlMgr1hKuipuSQSQqgb55Dum7gQ91vz33Q/+NbD6JMQKvddFC4Zetwp1bFSffJWRjnVk563JX3pIY4GsyWp8LwyeF4CVHqhcbmo+vOT4uajnGOeNxiSUQOe1tQjVG5tUbUx+JQqgfEqj9p7Z0REBKl0u6QVFcWNqQLhl11KuNQtqB2DEHY1WOQinbYsdhgznSDiyWlvVuHBIRchRzdyQqU1/OZiqjzmUfg9o6Iz1iGuKzGrXYcjVYbhfzFGEXuCjvMDZw7h1OgG0AksdTuzFqlRj8Ko53Y/HsOQwJ1f79MwYBGcebOPN34gcfEOFpVKVMmnXpnNKsm1Sm35p7VPah8EgkESx9EekLV9dvcBUu6IGsLstSkdkr0gfgHBBHwWBHcTFSN4vrpdXe0gTVtjrwvOpQP8vRPflBkDx0Q9kD6ZE02lylVEq02DI6q6MOTIwBUjzYIm6BC9IOMm3WqVUEpbXFydXLFFVwpx3lufcpnq14z1lQUwhXIqghx4SVKJQEMASCCKikEHs8+3ddWCVGDOoOFdCDuGp1ANaMDzU6V2/NE80uG0lIIUDCsgA2AVyGfHnJAyfMPPkK/bdJ65pW7miHe4tvZCLTySuDR6xSp3bC1gRj32kjAJE8XfTIoKDLTWolVKrllLjT1delRw2U9yPupLdZgIUKkjmJ+nwS2VdC0UVQEUADGFpkNTCkcgCAQByI2nl+BWx05oqdIYDOcYdg76h8LLgMc8yMmBIaomcRA4eIcIpVmDP1mQMDRWq0hjnuKbKD6Zyfgxb99x87uPvJNRAra9B7EFmCVgztqYi6uMs2AMses3OABv3CZboTZnsr+i8uR/mSxxApdx0b4aq1HLXOERnYC8uidKDLYAqb7TfYdCLU01JFyhx7wXtyQo7Bu47MbY25dksl/a9augthSRrGPfJ2r5s98WdqU1ZYsSzNk55FiQNyeWcbdwgQw6GWvjXPzuv9ueG6EWpam+bjXTbVTPsmrlWwVyPC54Yj0mWWIESOBL+XufXuf3zI4J/WLn1p+qSsQIv2m/rNz6z/pPPtKfKrn9dfpWS0QIg8Ffyy6H96n9KTB4LU7L66HqT++lJiIFS4PweqXu8X90MXGMgW5yeponJzSO++PRJL2kr/0ld/qWv3ElaFsqFyowXbW3nfSq538yqPRN0CF9pbj+krr9S1+5mfai4/pC49Xb/dSZiBDjhdx5fW9NOh9ieva248tqeqpfZktECs8W6LVbkUxVvahWnUWqoFOmAaighdQ0+EBnOO8A9gnk9FKnlj+mkn0CWiIFW/BOr5YfUpOAdHD7IZFvCaoprqHUqQtMs5Qnwsgkh/k+W8SIpWlbrWqFgBUfLadyERUWmgLLuCRUJ5Ea9jtmBGDorX7LsemgPtTH4LXHldP02/8A3JahMwKzwPo/d2lFLaleUzTTITXbEkKSSFBWoPBGcDzATuNrf+VW/wA1f76TEQNdurBVDsGfA1Mq6QW7SFJOB5smbIiAiIgIiICIiAiJgmBmJWb/AKeWNNmRarVnXZltqb3BBHMMaYKqfMTJ7h14telSrpnRVRKiZGDodQy5HYcEQOiIiAiIgIiICIiAiRicXUCuzjStKr1W25YkU9OB3lqgXE18F46tcMCvVupbKE58EVatJWDbA5ai+3MY84yEvE19cveOeOfb3Thq8XQJTcAt1r6KQHNz4RyDyA0qzZPYIElE0WtyH1Y2KsUYHmGH/QgjzMJvgIiICIkVxrpHaWhprc10ompq0a9gQpUN4XIe/Xn3wJWJos7ynWRalJ1qI26ujBlI8zDYzfAREQEREBERAREQEREDxVqBVLMQFAJJJwAo3JJ7BifNeI8SqcTJJLJw74FMZV7oflKp5rRPwUHvhgtscST6e3nX1U4ah8AgVrvHk4OKdHP57KcjxUbvmpR+wfs+KB4t6C01CIoVFGFVQAoxyAA2lt6Jrixsx3W1D+Gsqj8vQZb+jgxaWo/4FH+GsCRiIgIiICIiAiIgQ3B6Kv7MVgGVrlwQRkEdXSGCD8U01ejNMUwlLCkOz62GttTFyc598uatTwWyMMeXMdPAOd1/zNT/AApJaBWH6LsSCKqgBmYDSTp1NRbYk5I1UicEnGoDkAJK0OF6WpeEDTpajTXTuGYMo8LPIIxUDHbzklEDns7UU9Zzlncux5ZYgAfIqqvxKJ0REBERASqdLP5zb/2Nx/jt9pa5U+lR/GqH9hX/AIlCBWanCGoubiwYW9xzIG1CseZWvSGxzuNY8Id55S69E+ka3tNsoaVek3V3FEnJp1MZGD8JCN1Ycwe/IkFmQ3FKxtK1PiaA4p4p3QG+uyJ8IkDmyHDjzBh2wPqcTzTcMAwIIIBBHIg8iJ6gRV/xYUqugjICKzd5arUFKii5wN2J3J2wO/I98O4malWpSZCrLTo1cHGQlY1VCtgkag1F84OMETou+H06pzUUMCjIysMq1NsEqynYjIH7e8zNrYpTLFFAyFGwwAiDCIoHJRk4HnPfAgH6QVway9STUQ5FMKSxodbo66mc6a66MuVUhgcLjJGddx0rZTRwqulQUSSutQOtuBQOWYe54znD43BXnJ72oob+5Luc8uTateR3HUdW3bvMHg1vlT1SeCFA25BG1rty2fwh59+cDuiMRA4uI2VWoVNO5qUcZyEWm2rOMZ6xWxjfl3zkHCbjy+t6aVD6KcmYgVBOhBFWvW9mVjUrsGqEpROSqhFA8DYBQAB9c3fgi3ldT006f1S0xAqZ6Ivg/jj4P/Cp/VO7hljWFKmtK8VqaqEU9UrZVBp5g7nab+LWRNJ0Q1C1VWp51khdYILnJ2x5t518NZiuCuhVJVV3zpUlRknnkAHbv+UOb2Hd+VJ6aH/7mPYl55VT+b/9yS0QIc2l92XVD02rH91UTybXiHZdW3ptHP8AnyaiBCexeI+VWnzOp/qJj2NxLyqz+ZVf9RJyIEGLbiXlVn8zq/6ieuo4j5RafNqn30mogVTgVO+/GMVbb+cVM+4VN2wuSPdNhJQUr/8AK2vqag/zJ2cPshS6zBzrqPU+Ivjb9k64EUEvfHtvVuP/ALTIW98a2/VcfTJSIEX+O/1b5HmM33dbfK/1SViBElr7xbb9ap9mY13/AOTtfW1PsSXiBE9bf/krX11T7uRHFOGX1aqlXRbDRTdMddU31sjZz1e3vOXnltkDQuQbl3JZslaVEeDpAQA1XRjj4VXSRnJ6vltAifaS+8W29dU+6nmpwK+ZWVqVqVYEEdfU3B2IPuXnl1EzAqXRex4laWtG1anbVeqXQHNw6E01J0Lp6k8l0rnO+mS3si/8mtvnT/cyXiBroFiqlwA+BqCnUA3aAxAyPPgfFNkRAREQEREBERAREQETlveI0aIBq1Up55a2C5I3wAefom+lUDAMpBVgCCNwVO4IPdA9xEQEREBERAREQETwlVTnDA4JBwc4I5g9xnpWB3BzAzETGYGYmAZmAiIgIxEQERmICIiAiIgIiICIiAiIgJQ+N9Ja9es9vZVBSpUiVq3OgVC1Yc6VBWypx8JyCAdgMyR6f8ZelTp2tBtNzdMaaN+SogZrV/Quw/OZZBcPs0oUko0wFRBhR5u0k9pJ3J7yTAdGuJtZv7EuWWotfV1VzpC1XuApJpXLD37lVOl+3SQd8ZvfBQPY9DSCF6qnjO506BjJHbiUDjditxQqUXyAVJBHNXG6sp7CGAI+KWX/AMPOP+zLOmXUJcUgKVenjGmoqjBAHJWXSwxtg+aBZ4iICIiAiIgIiIFcsqDvTuRTbS3sxydyNSK6F01DcZAIyO+cXAaNzZ2tBWTmtOl1WS/V1Or0K2RsFNTSCBsM5zzk10d5XH/NV/8AFJXECqcQ6T1aesBEYq7DA5FQlZlIbVzPVBSuNSnPgnwS3S9NnVaDFtdS5dqnL+bq7uucj3hRaSY/PAPbLFiAIHBwtWDV9sU+sHVjGPBFNA+keLr1+nJ7ZITGJmAiIgJWek95b0Khuq41dTRyiAZc1XqAItLvdmAUDz77SzT5lxq6S84oQMmnYppB30vdOfCPcdA28zO3dA3WPSLiNuNdS2WrQ59SldqtzTQjktSoAKx5kgnvwTyl64PxWjdUkr0HD03Gx5EEbFWB3Vgcgg7giVLEi7S59r7oXC7Wt1UWndLnwUrthaVyB2ZbSj9+Qx3ED6dERA5Kt+iuyFgCqq7E4CqHJVMk9pKtj4vizr4bxSnXAamSc06dUAjBNKqCUb06WH90znveDdZUaoKhXV1LAjBIqUWYg4bIKkNgjsxkb7jPBeDexyPCLBKFG3QnGSlHV4TYAGol98DHgjvgE6QUCi1MsFYLjKkHU1TqlQj4LF9sHuPcZ7qceoKyqzMpYIRqpuAOsqdUgYkYUl8Lg9pHfNLdHqeiui6StaoajrUUVEKscvT0H4BYu2PGdj2zgqdEATRzWz1IohSVy46mt1w0VCSVBwF3z4I7TvAs+YmNMQI7iNxdqwFC3oVExuatw1Jg2+wVaTgjGN8+ic4u+IeSW3zx/uJNxA+f3PA+I1LutdvRtiWRKVJRct7lQXdlz1W5LksT5lHZN44Pf9tCh6Llj/lS8xAotTg9+VYChRBIIGLg88d/VyPtOB8SpVqV5bU6HWaFpXCm5Jp16S8tRCfygbOHxkZYHIly4tbVBSqKtWqzVFamgAXCu4IDlkUFQOeScfHkTq4U3g6RTKIhKKDnOFJXJBA7ge3nA5xe3Xkg9ev1TPs+58k+SsklYgRXthc+Rt66n9cweJXHkVT0VaX0tJaIET7aXHkNX0VKP249ta/kFf1lD7yS0QIj21r+QXH69v8AezB4vW8guf17f72TEQKnwDi1UCv+I3J/Ga5yGoePuD7rzztJX24q+QXPy0PvZv4NatTWoGxlq1aoMeK9RmX04IkhAiBxmr5DdfLQ+9gcZqeRXX/s/eSXiBE+3L+R3PyUvtzPtw/klz8lP7clYgRR4y3klz+on0NB40fJbn1YP7mkrECn9KeOXhpilZWtwKlTKtWamMUE7XCZzUfxRyzuTtvBcOsHolUS0uBTWmFBNPLFyzMxZvfMTnJJ5ljPpsg6N3quXOosoK0qaLyyFDVamxww91QHuK7b5gV4tU8nuPUt9E5uI23XUqlF7e40VEKN7g5OGGMjA5/VPoomYFS6J8dqraUUvKFyLhF0OfY9R9eg6VqZVSMsoDEdhJkv7f0/yVz81rfZktEDXQqh1VwCAwBAYFWAPerbg+YzZEQEREBERAREQEREDGIxEQMxEQEREBERAREQEREBERAREQEREBNfUrsdI23G3InmR3c4iBsiIgIiICIiAiIgIiIH/9k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pSp>
        <p:nvGrpSpPr>
          <p:cNvPr id="12" name="Grupo 11"/>
          <p:cNvGrpSpPr/>
          <p:nvPr/>
        </p:nvGrpSpPr>
        <p:grpSpPr>
          <a:xfrm>
            <a:off x="-14697" y="-16234"/>
            <a:ext cx="788079" cy="843818"/>
            <a:chOff x="-14697" y="-16234"/>
            <a:chExt cx="788079" cy="843818"/>
          </a:xfrm>
        </p:grpSpPr>
        <p:sp>
          <p:nvSpPr>
            <p:cNvPr id="13" name="Triângulo retângulo 12"/>
            <p:cNvSpPr/>
            <p:nvPr/>
          </p:nvSpPr>
          <p:spPr>
            <a:xfrm rot="5400000">
              <a:off x="-22762" y="31440"/>
              <a:ext cx="827584" cy="764704"/>
            </a:xfrm>
            <a:prstGeom prst="rtTriangl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36000" rIns="36000" rtlCol="0" anchor="ctr"/>
            <a:lstStyle/>
            <a:p>
              <a:pPr algn="ctr"/>
              <a:endParaRPr lang="pt-BR" b="1" dirty="0"/>
            </a:p>
          </p:txBody>
        </p:sp>
        <p:sp>
          <p:nvSpPr>
            <p:cNvPr id="14" name="Retângulo 13"/>
            <p:cNvSpPr/>
            <p:nvPr/>
          </p:nvSpPr>
          <p:spPr>
            <a:xfrm rot="18780000">
              <a:off x="-63449" y="32518"/>
              <a:ext cx="558454" cy="46095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 anchorCtr="0"/>
            <a:lstStyle/>
            <a:p>
              <a:pPr algn="ctr"/>
              <a:r>
                <a:rPr lang="pt-BR" b="1" dirty="0" smtClean="0"/>
                <a:t>AM</a:t>
              </a:r>
              <a:endParaRPr lang="pt-BR" b="1" dirty="0"/>
            </a:p>
          </p:txBody>
        </p:sp>
      </p:grp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916832"/>
            <a:ext cx="56769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140968"/>
            <a:ext cx="2310011" cy="891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347507"/>
            <a:ext cx="2160240" cy="438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1187624" y="2375302"/>
                <a:ext cx="1951432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200" b="0" i="1" smtClean="0">
                          <a:latin typeface="Cambria Math"/>
                        </a:rPr>
                        <m:t>𝑠</m:t>
                      </m:r>
                      <m:d>
                        <m:dPr>
                          <m:ctrlPr>
                            <a:rPr lang="pt-BR" sz="1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sz="12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pt-BR" sz="12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1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pt-BR" sz="1200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pt-BR" sz="1200" b="0" i="1" smtClean="0">
                          <a:latin typeface="Cambria Math"/>
                        </a:rPr>
                        <m:t>𝑐𝑜𝑠</m:t>
                      </m:r>
                      <m:d>
                        <m:dPr>
                          <m:ctrlPr>
                            <a:rPr lang="pt-BR" sz="1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sz="1200" b="0" i="1" smtClean="0">
                              <a:latin typeface="Cambria Math"/>
                            </a:rPr>
                            <m:t>2</m:t>
                          </m:r>
                          <m:r>
                            <a:rPr lang="pt-BR" sz="1200" b="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  <m:sSub>
                            <m:sSubPr>
                              <m:ctrlPr>
                                <a:rPr lang="pt-BR" sz="1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1200" b="0" i="1" smtClean="0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BR" sz="1200" b="0" i="1" smtClean="0">
                                  <a:latin typeface="Cambria Math"/>
                                  <a:ea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lang="pt-BR" sz="12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  <m:r>
                        <a:rPr lang="pt-BR" sz="1200" b="0" i="1" smtClean="0"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pt-BR" sz="1200" b="0" i="1" smtClean="0">
                          <a:latin typeface="Cambria Math"/>
                          <a:ea typeface="Cambria Math"/>
                        </a:rPr>
                        <m:t>𝑚</m:t>
                      </m:r>
                      <m:r>
                        <a:rPr lang="pt-BR" sz="12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pt-BR" sz="1200" b="0" i="1" smtClean="0"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pt-BR" sz="12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pt-BR" sz="1200" dirty="0" smtClean="0"/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375302"/>
                <a:ext cx="1951432" cy="276999"/>
              </a:xfrm>
              <a:prstGeom prst="rect">
                <a:avLst/>
              </a:prstGeom>
              <a:blipFill rotWithShape="1">
                <a:blip r:embed="rId5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/>
              <p:cNvSpPr txBox="1"/>
              <p:nvPr/>
            </p:nvSpPr>
            <p:spPr>
              <a:xfrm>
                <a:off x="3652840" y="2735342"/>
                <a:ext cx="127920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pt-BR" sz="1200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pt-BR" sz="1200" b="0" i="1" smtClean="0">
                          <a:latin typeface="Cambria Math"/>
                        </a:rPr>
                        <m:t>′</m:t>
                      </m:r>
                      <m:r>
                        <a:rPr lang="pt-BR" sz="1200" b="0" i="1" smtClean="0">
                          <a:latin typeface="Cambria Math"/>
                        </a:rPr>
                        <m:t>𝑐𝑜𝑠</m:t>
                      </m:r>
                      <m:d>
                        <m:dPr>
                          <m:ctrlPr>
                            <a:rPr lang="pt-BR" sz="1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sz="1200" b="0" i="1" smtClean="0">
                              <a:latin typeface="Cambria Math"/>
                            </a:rPr>
                            <m:t>2</m:t>
                          </m:r>
                          <m:r>
                            <a:rPr lang="pt-BR" sz="1200" b="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  <m:sSub>
                            <m:sSubPr>
                              <m:ctrlPr>
                                <a:rPr lang="pt-BR" sz="1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1200" b="0" i="1" smtClean="0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BR" sz="1200" b="0" i="1" smtClean="0">
                                  <a:latin typeface="Cambria Math"/>
                                  <a:ea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lang="pt-BR" sz="12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pt-BR" sz="1200" dirty="0" smtClean="0"/>
              </a:p>
            </p:txBody>
          </p:sp>
        </mc:Choice>
        <mc:Fallback xmlns="">
          <p:sp>
            <p:nvSpPr>
              <p:cNvPr id="21" name="CaixaDeTexto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840" y="2735342"/>
                <a:ext cx="1279200" cy="276999"/>
              </a:xfrm>
              <a:prstGeom prst="rect">
                <a:avLst/>
              </a:prstGeom>
              <a:blipFill rotWithShape="1">
                <a:blip r:embed="rId6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/>
              <p:cNvSpPr txBox="1"/>
              <p:nvPr/>
            </p:nvSpPr>
            <p:spPr>
              <a:xfrm>
                <a:off x="6228184" y="2348880"/>
                <a:ext cx="2160240" cy="43800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pt-BR" sz="1200" b="0" i="1" smtClean="0">
                              <a:latin typeface="Cambria Math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pt-BR" sz="1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sz="12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pt-BR" sz="12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1200" b="0" i="1" smtClean="0">
                              <a:latin typeface="Cambria Math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pt-BR" sz="12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12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sz="1200" b="0" i="1" smtClean="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  <m:r>
                            <a:rPr lang="pt-BR" sz="1200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pt-BR" sz="1200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pt-BR" sz="1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pt-BR" sz="1200" i="1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pt-BR" sz="1200" i="1">
                          <a:latin typeface="Cambria Math"/>
                        </a:rPr>
                        <m:t>′</m:t>
                      </m:r>
                      <m:r>
                        <a:rPr lang="pt-BR" sz="1200" b="0" i="1" smtClean="0">
                          <a:latin typeface="Cambria Math"/>
                        </a:rPr>
                        <m:t>𝑐𝑜𝑠</m:t>
                      </m:r>
                      <m:d>
                        <m:dPr>
                          <m:ctrlPr>
                            <a:rPr lang="pt-BR" sz="1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sz="1200" b="0" i="1" smtClean="0">
                              <a:latin typeface="Cambria Math"/>
                              <a:ea typeface="Cambria Math"/>
                            </a:rPr>
                            <m:t>𝜙</m:t>
                          </m:r>
                        </m:e>
                      </m:d>
                      <m:r>
                        <a:rPr lang="pt-BR" sz="1200" b="0" i="1" smtClean="0"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pt-BR" sz="1200" b="0" i="1" smtClean="0">
                          <a:latin typeface="Cambria Math"/>
                          <a:ea typeface="Cambria Math"/>
                        </a:rPr>
                        <m:t>𝑚</m:t>
                      </m:r>
                      <m:r>
                        <a:rPr lang="pt-BR" sz="12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pt-BR" sz="1200" b="0" i="1" smtClean="0"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pt-BR" sz="12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pt-BR" sz="1200" dirty="0" smtClean="0"/>
              </a:p>
            </p:txBody>
          </p:sp>
        </mc:Choice>
        <mc:Fallback xmlns="">
          <p:sp>
            <p:nvSpPr>
              <p:cNvPr id="22" name="CaixaDeTexto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2348880"/>
                <a:ext cx="2160240" cy="43800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362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3" y="1537295"/>
            <a:ext cx="7534275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Modulação AM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Diagrama de Blocos do </a:t>
            </a:r>
            <a:r>
              <a:rPr lang="pt-BR" b="1" dirty="0" smtClean="0"/>
              <a:t>Receptor Costas </a:t>
            </a:r>
            <a:r>
              <a:rPr lang="pt-BR" dirty="0" smtClean="0"/>
              <a:t>para AM DSB-SC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Cláudio A. Fleury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23</a:t>
            </a:fld>
            <a:endParaRPr lang="pt-BR"/>
          </a:p>
        </p:txBody>
      </p:sp>
      <p:sp>
        <p:nvSpPr>
          <p:cNvPr id="7" name="AutoShape 2" descr="data:image/jpeg;base64,/9j/4AAQSkZJRgABAQAAAQABAAD/2wCEAAkGBxISEhIQEhIVFRIVFRUVFRYVFh0WFxcQFRcWFxUVFRUYKCggGBoxGxUVIjEhJSk3Li4uFx8zODMsNygtLisBCgoKBQUFDgUFDisZExkrKysrKysrKysrKysrKysrKysrKysrKysrKysrKysrKysrKysrKysrKysrKysrKysrK//AABEIAMMBAgMBIgACEQEDEQH/xAAbAAEAAgMBAQAAAAAAAAAAAAAABQYBAwQCB//EAFEQAAIBAwICBAYMCQoEBwAAAAECAAMEERIhBTEGE0FRIlJUYYGTFBUjMkJxkZTB0dLTFiRTYnKSobGzMzRVZHOCssPU8GN04eMHQ6KjtMLi/8QAFAEBAAAAAAAAAAAAAAAAAAAAAP/EABQRAQAAAAAAAAAAAAAAAAAAAAD/2gAMAwEAAhEDEQA/APuMREBERAREQEREBERAREQETVc3CU1ao7KiKCzMxCqqjclidgPPKZc9OKtbPsG3DU+y4uCadNh41KmoL1F850g9hMC02N2z1rmmQMUmphccyGpq5z6TO+fMOG8b4mta5f8AE6hL09a6atIE9UmND6nxtjmp3lq4F0vp13FvVRre6IJWlUIIqAczRqDwaoHaNmHaBAk245QH/mDPXdRjBz1+AxXGPFOc8gN8ze3EEGjckuMqApJKjGWwBnG67+cSEPRJSSzVCSxdn2x7o9uLdmTfwdsseeTjuklQtKnWCq6rqSkKaYPwjguc42BKoPQYEjRqq6hlIKsAQRuCDuCJ7nLwy16qklPOSowT3nmcDsGeydUBERAREQERMZgZiIgIiICIiAiIgIiICIiAiJzez6XLraef0x9cDpic4vqX5RP1hPQuk8df1hA3RNYrr4y/KJnrV8YfLA9zBmNY7x8sqf8A4h8SYUqdnSbFa7LU8qfCS2UZuKgx26cKD41RYEDxa89s6pJOeH0nIpJ8G5rI2DWfxqQIIVeRI1bjTOtp5oU1RVRQFRQFVRyCqMAAfEJs/fy+iBwWI92uv06f8GnN3ErCnXQo4PMMrKcMjruro43VwdwRNFh/LXX9pT/g05IZ83f/ALMCV6FccqVNVncsDdUQCXGwr25JCVwByO2ll7GHcRLVPl3Gq7W5pX6A6rUlnA+HaNgXFM/3RrH51NZ9Nt6ququpyrAMpHIqRkEeiBsiIgIiICIiBF8YuXRqAGdJd9WnmxWk7om2+7KNhz047ZHcI4pWqNQ1qVYmsrqUemOrVVZKmipuN2Rc5I8M+iyFQef+yOUxpHPG/wBED1ERAREQEREBERAREQEREBOI8JtzzoUjnnmmv1TtiBwHglr5NR9Un1Twej9n22tv6lPqklECM/B2z8kt/Up9Uwejll5Jb+pT6pKRAhLjo7YKNRsrc/o2yufkVSZB8fs+H0VpuvDrV89azdZbBClKlTZmfDJkDX1aknYdZknbe7zluuG0ajB6lNXYAqCwzhGKsy79hKqSPzR3QI1OifDyATYWucbjqKZx3jOJn8D+HeQ2vqEH0SbiBUOF9FLA17wG0oYWrTA9zXYGhSO3pJkp+CNh5JR9CASYSkoLEAAscsQNyQMAk9uwA9E9wK/d9FuHqjs9rS0hWLZXI0AHOe8YzI/oxw62rowNolI0+rQopYaWalTqGmV2K4FQDuIwRtLXdW6VEanUUMjqVZWGQykYKkdox2TFtapTBCKFycnA5scZJ7zsNz3CBwDo5a/kv/W31wOjlt4jesqfakrECK/B638V/XVPtTyejlv3VfnFb7cl4gV3inBrejSqVcXDaVJCrd1wWYe9UZqAZJIHpndwjhCUfDGvWRg6q1WouM52WqzAfH+2dl5aippDE6VZXIGMMUYMue3GpQdu7unRAREQEREBERAREQEREBERARE5eJcRpW9Nq1eotOmvvnc6QO7c9vmgdUSkVunlR/5rYVKidlSu4tlYd6qQ1THxoIodO6qHN1YVETx7eoLkKNt2QBKmP0VMC7xOThfE6NzTWtQqLUptyZDkZHMHuPeDuJ1wEREBERAREQESJPGQDXDLjqq9OguDku9VKLL+j4VYD0ZnjgHH0uaSOy9VUZKbmmWB2qDUulttXb2ZyDtAmYmo3KZxrXOcY1Dn3fHOKtxdRTNQKxHW9SoAJ1P1nVZ2BwuoNv3KTAkonPaXQcuuMMjaWGc4JVWG/aNLCdEBERARIXjfSi1tWFOq5NUjK0aamrVK9/VoCQPOcDzyJHTsZ34ffBfG0Ujt36BULejGfNAuESJ4H0jtrvUKFUF09/TYFKqZ5a6TgMvxkYMloCIiAiIgIiICIiAiIgcnFeI07ajUuKzBaVNS7sexQOwdp7AO0kT53mpd1Bd3S4IObe3O60EPJmHJq5HNuzOB2k9/TC79k3i2Y3o2umtX7nuWGbekfMozUI7zTmcZgYHfMzE80Kisquu6sAynl4LDI578jA4atOrbVTeWY9026+hnCXNMebktYD3r9vI5B2+h8H4nSuqNO4otqpVFDKfMeYI7CDkEdhBlPBmroheexr6paE4o3YavRHYt0mOvQd2pSKmO8OYH0KIiAiIgIiIEHwmir1OIKwBU3S7EZG1ra45+f908v0aprTSjRCpTVKlMgr1hKuipuSQSQqgb55Dum7gQ91vz33Q/+NbD6JMQKvddFC4Zetwp1bFSffJWRjnVk563JX3pIY4GsyWp8LwyeF4CVHqhcbmo+vOT4uajnGOeNxiSUQOe1tQjVG5tUbUx+JQqgfEqj9p7Z0REBKl0u6QVFcWNqQLhl11KuNQtqB2DEHY1WOQinbYsdhgznSDiyWlvVuHBIRchRzdyQqU1/OZiqjzmUfg9o6Iz1iGuKzGrXYcjVYbhfzFGEXuCjvMDZw7h1OgG0AksdTuzFqlRj8Ko53Y/HsOQwJ1f79MwYBGcebOPN34gcfEOFpVKVMmnXpnNKsm1Sm35p7VPah8EgkESx9EekLV9dvcBUu6IGsLstSkdkr0gfgHBBHwWBHcTFSN4vrpdXe0gTVtjrwvOpQP8vRPflBkDx0Q9kD6ZE02lylVEq02DI6q6MOTIwBUjzYIm6BC9IOMm3WqVUEpbXFydXLFFVwpx3lufcpnq14z1lQUwhXIqghx4SVKJQEMASCCKikEHs8+3ddWCVGDOoOFdCDuGp1ANaMDzU6V2/NE80uG0lIIUDCsgA2AVyGfHnJAyfMPPkK/bdJ65pW7miHe4tvZCLTySuDR6xSp3bC1gRj32kjAJE8XfTIoKDLTWolVKrllLjT1delRw2U9yPupLdZgIUKkjmJ+nwS2VdC0UVQEUADGFpkNTCkcgCAQByI2nl+BWx05oqdIYDOcYdg76h8LLgMc8yMmBIaomcRA4eIcIpVmDP1mQMDRWq0hjnuKbKD6Zyfgxb99x87uPvJNRAra9B7EFmCVgztqYi6uMs2AMses3OABv3CZboTZnsr+i8uR/mSxxApdx0b4aq1HLXOERnYC8uidKDLYAqb7TfYdCLU01JFyhx7wXtyQo7Bu47MbY25dksl/a9augthSRrGPfJ2r5s98WdqU1ZYsSzNk55FiQNyeWcbdwgQw6GWvjXPzuv9ueG6EWpam+bjXTbVTPsmrlWwVyPC54Yj0mWWIESOBL+XufXuf3zI4J/WLn1p+qSsQIv2m/rNz6z/pPPtKfKrn9dfpWS0QIg8Ffyy6H96n9KTB4LU7L66HqT++lJiIFS4PweqXu8X90MXGMgW5yeponJzSO++PRJL2kr/0ld/qWv3ElaFsqFyowXbW3nfSq538yqPRN0CF9pbj+krr9S1+5mfai4/pC49Xb/dSZiBDjhdx5fW9NOh9ieva248tqeqpfZktECs8W6LVbkUxVvahWnUWqoFOmAaighdQ0+EBnOO8A9gnk9FKnlj+mkn0CWiIFW/BOr5YfUpOAdHD7IZFvCaoprqHUqQtMs5Qnwsgkh/k+W8SIpWlbrWqFgBUfLadyERUWmgLLuCRUJ5Ea9jtmBGDorX7LsemgPtTH4LXHldP02/8A3JahMwKzwPo/d2lFLaleUzTTITXbEkKSSFBWoPBGcDzATuNrf+VW/wA1f76TEQNdurBVDsGfA1Mq6QW7SFJOB5smbIiAiIgIiICIiAiJgmBmJWb/AKeWNNmRarVnXZltqb3BBHMMaYKqfMTJ7h14telSrpnRVRKiZGDodQy5HYcEQOiIiAiIgIiICIiAiRicXUCuzjStKr1W25YkU9OB3lqgXE18F46tcMCvVupbKE58EVatJWDbA5ai+3MY84yEvE19cveOeOfb3Thq8XQJTcAt1r6KQHNz4RyDyA0qzZPYIElE0WtyH1Y2KsUYHmGH/QgjzMJvgIiICIkVxrpHaWhprc10ompq0a9gQpUN4XIe/Xn3wJWJos7ynWRalJ1qI26ujBlI8zDYzfAREQEREBERAREQEREDxVqBVLMQFAJJJwAo3JJ7BifNeI8SqcTJJLJw74FMZV7oflKp5rRPwUHvhgtscST6e3nX1U4ah8AgVrvHk4OKdHP57KcjxUbvmpR+wfs+KB4t6C01CIoVFGFVQAoxyAA2lt6Jrixsx3W1D+Gsqj8vQZb+jgxaWo/4FH+GsCRiIgIiICIiAiIgQ3B6Kv7MVgGVrlwQRkEdXSGCD8U01ejNMUwlLCkOz62GttTFyc598uatTwWyMMeXMdPAOd1/zNT/AApJaBWH6LsSCKqgBmYDSTp1NRbYk5I1UicEnGoDkAJK0OF6WpeEDTpajTXTuGYMo8LPIIxUDHbzklEDns7UU9Zzlncux5ZYgAfIqqvxKJ0REBERASqdLP5zb/2Nx/jt9pa5U+lR/GqH9hX/AIlCBWanCGoubiwYW9xzIG1CseZWvSGxzuNY8Id55S69E+ka3tNsoaVek3V3FEnJp1MZGD8JCN1Ycwe/IkFmQ3FKxtK1PiaA4p4p3QG+uyJ8IkDmyHDjzBh2wPqcTzTcMAwIIIBBHIg8iJ6gRV/xYUqugjICKzd5arUFKii5wN2J3J2wO/I98O4malWpSZCrLTo1cHGQlY1VCtgkag1F84OMETou+H06pzUUMCjIysMq1NsEqynYjIH7e8zNrYpTLFFAyFGwwAiDCIoHJRk4HnPfAgH6QVway9STUQ5FMKSxodbo66mc6a66MuVUhgcLjJGddx0rZTRwqulQUSSutQOtuBQOWYe54znD43BXnJ72oob+5Luc8uTateR3HUdW3bvMHg1vlT1SeCFA25BG1rty2fwh59+cDuiMRA4uI2VWoVNO5qUcZyEWm2rOMZ6xWxjfl3zkHCbjy+t6aVD6KcmYgVBOhBFWvW9mVjUrsGqEpROSqhFA8DYBQAB9c3fgi3ldT006f1S0xAqZ6Ivg/jj4P/Cp/VO7hljWFKmtK8VqaqEU9UrZVBp5g7nab+LWRNJ0Q1C1VWp51khdYILnJ2x5t518NZiuCuhVJVV3zpUlRknnkAHbv+UOb2Hd+VJ6aH/7mPYl55VT+b/9yS0QIc2l92XVD02rH91UTybXiHZdW3ptHP8AnyaiBCexeI+VWnzOp/qJj2NxLyqz+ZVf9RJyIEGLbiXlVn8zq/6ieuo4j5RafNqn30mogVTgVO+/GMVbb+cVM+4VN2wuSPdNhJQUr/8AK2vqag/zJ2cPshS6zBzrqPU+Ivjb9k64EUEvfHtvVuP/ALTIW98a2/VcfTJSIEX+O/1b5HmM33dbfK/1SViBElr7xbb9ap9mY13/AOTtfW1PsSXiBE9bf/krX11T7uRHFOGX1aqlXRbDRTdMddU31sjZz1e3vOXnltkDQuQbl3JZslaVEeDpAQA1XRjj4VXSRnJ6vltAifaS+8W29dU+6nmpwK+ZWVqVqVYEEdfU3B2IPuXnl1EzAqXRex4laWtG1anbVeqXQHNw6E01J0Lp6k8l0rnO+mS3si/8mtvnT/cyXiBroFiqlwA+BqCnUA3aAxAyPPgfFNkRAREQEREBERAREQETlveI0aIBq1Up55a2C5I3wAefom+lUDAMpBVgCCNwVO4IPdA9xEQEREBERAREQETwlVTnDA4JBwc4I5g9xnpWB3BzAzETGYGYmAZmAiIgIxEQERmICIiAiIgIiICIiAiIgJQ+N9Ja9es9vZVBSpUiVq3OgVC1Yc6VBWypx8JyCAdgMyR6f8ZelTp2tBtNzdMaaN+SogZrV/Quw/OZZBcPs0oUko0wFRBhR5u0k9pJ3J7yTAdGuJtZv7EuWWotfV1VzpC1XuApJpXLD37lVOl+3SQd8ZvfBQPY9DSCF6qnjO506BjJHbiUDjditxQqUXyAVJBHNXG6sp7CGAI+KWX/AMPOP+zLOmXUJcUgKVenjGmoqjBAHJWXSwxtg+aBZ4iICIiAiIgIiIFcsqDvTuRTbS3sxydyNSK6F01DcZAIyO+cXAaNzZ2tBWTmtOl1WS/V1Or0K2RsFNTSCBsM5zzk10d5XH/NV/8AFJXECqcQ6T1aesBEYq7DA5FQlZlIbVzPVBSuNSnPgnwS3S9NnVaDFtdS5dqnL+bq7uucj3hRaSY/PAPbLFiAIHBwtWDV9sU+sHVjGPBFNA+keLr1+nJ7ZITGJmAiIgJWek95b0Khuq41dTRyiAZc1XqAItLvdmAUDz77SzT5lxq6S84oQMmnYppB30vdOfCPcdA28zO3dA3WPSLiNuNdS2WrQ59SldqtzTQjktSoAKx5kgnvwTyl64PxWjdUkr0HD03Gx5EEbFWB3Vgcgg7giVLEi7S59r7oXC7Wt1UWndLnwUrthaVyB2ZbSj9+Qx3ED6dERA5Kt+iuyFgCqq7E4CqHJVMk9pKtj4vizr4bxSnXAamSc06dUAjBNKqCUb06WH90znveDdZUaoKhXV1LAjBIqUWYg4bIKkNgjsxkb7jPBeDexyPCLBKFG3QnGSlHV4TYAGol98DHgjvgE6QUCi1MsFYLjKkHU1TqlQj4LF9sHuPcZ7qceoKyqzMpYIRqpuAOsqdUgYkYUl8Lg9pHfNLdHqeiui6StaoajrUUVEKscvT0H4BYu2PGdj2zgqdEATRzWz1IohSVy46mt1w0VCSVBwF3z4I7TvAs+YmNMQI7iNxdqwFC3oVExuatw1Jg2+wVaTgjGN8+ic4u+IeSW3zx/uJNxA+f3PA+I1LutdvRtiWRKVJRct7lQXdlz1W5LksT5lHZN44Pf9tCh6Llj/lS8xAotTg9+VYChRBIIGLg88d/VyPtOB8SpVqV5bU6HWaFpXCm5Jp16S8tRCfygbOHxkZYHIly4tbVBSqKtWqzVFamgAXCu4IDlkUFQOeScfHkTq4U3g6RTKIhKKDnOFJXJBA7ge3nA5xe3Xkg9ev1TPs+58k+SsklYgRXthc+Rt66n9cweJXHkVT0VaX0tJaIET7aXHkNX0VKP249ta/kFf1lD7yS0QIj21r+QXH69v8AezB4vW8guf17f72TEQKnwDi1UCv+I3J/Ga5yGoePuD7rzztJX24q+QXPy0PvZv4NatTWoGxlq1aoMeK9RmX04IkhAiBxmr5DdfLQ+9gcZqeRXX/s/eSXiBE+3L+R3PyUvtzPtw/klz8lP7clYgRR4y3klz+on0NB40fJbn1YP7mkrECn9KeOXhpilZWtwKlTKtWamMUE7XCZzUfxRyzuTtvBcOsHolUS0uBTWmFBNPLFyzMxZvfMTnJJ5ljPpsg6N3quXOosoK0qaLyyFDVamxww91QHuK7b5gV4tU8nuPUt9E5uI23XUqlF7e40VEKN7g5OGGMjA5/VPoomYFS6J8dqraUUvKFyLhF0OfY9R9eg6VqZVSMsoDEdhJkv7f0/yVz81rfZktEDXQqh1VwCAwBAYFWAPerbg+YzZEQEREBERAREQEREDGIxEQMxEQEREBERAREQEREBERAREQEREBNfUrsdI23G3InmR3c4iBsiIgIiICIiAiIgIiIH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data:image/jpeg;base64,/9j/4AAQSkZJRgABAQAAAQABAAD/2wCEAAkGBxISEhIQEhIVFRIVFRUVFRYVFh0WFxcQFRcWFxUVFRUYKCggGBoxGxUVIjEhJSk3Li4uFx8zODMsNygtLisBCgoKBQUFDgUFDisZExkrKysrKysrKysrKysrKysrKysrKysrKysrKysrKysrKysrKysrKysrKysrKysrKysrK//AABEIAMMBAgMBIgACEQEDEQH/xAAbAAEAAgMBAQAAAAAAAAAAAAAABQYBAwQCB//EAFEQAAIBAwICBAYMCQoEBwAAAAECAAMEERIhBTEGE0FRIlJUYYGTFBUjMkJxkZTB0dLTFiRTYnKSobGzMzRVZHOCssPU8GN04eMHQ6KjtMLi/8QAFAEBAAAAAAAAAAAAAAAAAAAAAP/EABQRAQAAAAAAAAAAAAAAAAAAAAD/2gAMAwEAAhEDEQA/APuMREBERAREQEREBERAREQETVc3CU1ao7KiKCzMxCqqjclidgPPKZc9OKtbPsG3DU+y4uCadNh41KmoL1F850g9hMC02N2z1rmmQMUmphccyGpq5z6TO+fMOG8b4mta5f8AE6hL09a6atIE9UmND6nxtjmp3lq4F0vp13FvVRre6IJWlUIIqAczRqDwaoHaNmHaBAk245QH/mDPXdRjBz1+AxXGPFOc8gN8ze3EEGjckuMqApJKjGWwBnG67+cSEPRJSSzVCSxdn2x7o9uLdmTfwdsseeTjuklQtKnWCq6rqSkKaYPwjguc42BKoPQYEjRqq6hlIKsAQRuCDuCJ7nLwy16qklPOSowT3nmcDsGeydUBERAREQERMZgZiIgIiICIiAiIgIiICIiAiJzez6XLraef0x9cDpic4vqX5RP1hPQuk8df1hA3RNYrr4y/KJnrV8YfLA9zBmNY7x8sqf8A4h8SYUqdnSbFa7LU8qfCS2UZuKgx26cKD41RYEDxa89s6pJOeH0nIpJ8G5rI2DWfxqQIIVeRI1bjTOtp5oU1RVRQFRQFVRyCqMAAfEJs/fy+iBwWI92uv06f8GnN3ErCnXQo4PMMrKcMjruro43VwdwRNFh/LXX9pT/g05IZ83f/ALMCV6FccqVNVncsDdUQCXGwr25JCVwByO2ll7GHcRLVPl3Gq7W5pX6A6rUlnA+HaNgXFM/3RrH51NZ9Nt6ququpyrAMpHIqRkEeiBsiIgIiICIiBF8YuXRqAGdJd9WnmxWk7om2+7KNhz047ZHcI4pWqNQ1qVYmsrqUemOrVVZKmipuN2Rc5I8M+iyFQef+yOUxpHPG/wBED1ERAREQEREBERAREQEREBOI8JtzzoUjnnmmv1TtiBwHglr5NR9Un1Twej9n22tv6lPqklECM/B2z8kt/Up9Uwejll5Jb+pT6pKRAhLjo7YKNRsrc/o2yufkVSZB8fs+H0VpuvDrV89azdZbBClKlTZmfDJkDX1aknYdZknbe7zluuG0ajB6lNXYAqCwzhGKsy79hKqSPzR3QI1OifDyATYWucbjqKZx3jOJn8D+HeQ2vqEH0SbiBUOF9FLA17wG0oYWrTA9zXYGhSO3pJkp+CNh5JR9CASYSkoLEAAscsQNyQMAk9uwA9E9wK/d9FuHqjs9rS0hWLZXI0AHOe8YzI/oxw62rowNolI0+rQopYaWalTqGmV2K4FQDuIwRtLXdW6VEanUUMjqVZWGQykYKkdox2TFtapTBCKFycnA5scZJ7zsNz3CBwDo5a/kv/W31wOjlt4jesqfakrECK/B638V/XVPtTyejlv3VfnFb7cl4gV3inBrejSqVcXDaVJCrd1wWYe9UZqAZJIHpndwjhCUfDGvWRg6q1WouM52WqzAfH+2dl5aippDE6VZXIGMMUYMue3GpQdu7unRAREQEREBERAREQEREBERARE5eJcRpW9Nq1eotOmvvnc6QO7c9vmgdUSkVunlR/5rYVKidlSu4tlYd6qQ1THxoIodO6qHN1YVETx7eoLkKNt2QBKmP0VMC7xOThfE6NzTWtQqLUptyZDkZHMHuPeDuJ1wEREBERAREQESJPGQDXDLjqq9OguDku9VKLL+j4VYD0ZnjgHH0uaSOy9VUZKbmmWB2qDUulttXb2ZyDtAmYmo3KZxrXOcY1Dn3fHOKtxdRTNQKxHW9SoAJ1P1nVZ2BwuoNv3KTAkonPaXQcuuMMjaWGc4JVWG/aNLCdEBERARIXjfSi1tWFOq5NUjK0aamrVK9/VoCQPOcDzyJHTsZ34ffBfG0Ujt36BULejGfNAuESJ4H0jtrvUKFUF09/TYFKqZ5a6TgMvxkYMloCIiAiIgIiICIiAiIgcnFeI07ajUuKzBaVNS7sexQOwdp7AO0kT53mpd1Bd3S4IObe3O60EPJmHJq5HNuzOB2k9/TC79k3i2Y3o2umtX7nuWGbekfMozUI7zTmcZgYHfMzE80Kisquu6sAynl4LDI578jA4atOrbVTeWY9026+hnCXNMebktYD3r9vI5B2+h8H4nSuqNO4otqpVFDKfMeYI7CDkEdhBlPBmroheexr6paE4o3YavRHYt0mOvQd2pSKmO8OYH0KIiAiIgIiIEHwmir1OIKwBU3S7EZG1ra45+f908v0aprTSjRCpTVKlMgr1hKuipuSQSQqgb55Dum7gQ91vz33Q/+NbD6JMQKvddFC4Zetwp1bFSffJWRjnVk563JX3pIY4GsyWp8LwyeF4CVHqhcbmo+vOT4uajnGOeNxiSUQOe1tQjVG5tUbUx+JQqgfEqj9p7Z0REBKl0u6QVFcWNqQLhl11KuNQtqB2DEHY1WOQinbYsdhgznSDiyWlvVuHBIRchRzdyQqU1/OZiqjzmUfg9o6Iz1iGuKzGrXYcjVYbhfzFGEXuCjvMDZw7h1OgG0AksdTuzFqlRj8Ko53Y/HsOQwJ1f79MwYBGcebOPN34gcfEOFpVKVMmnXpnNKsm1Sm35p7VPah8EgkESx9EekLV9dvcBUu6IGsLstSkdkr0gfgHBBHwWBHcTFSN4vrpdXe0gTVtjrwvOpQP8vRPflBkDx0Q9kD6ZE02lylVEq02DI6q6MOTIwBUjzYIm6BC9IOMm3WqVUEpbXFydXLFFVwpx3lufcpnq14z1lQUwhXIqghx4SVKJQEMASCCKikEHs8+3ddWCVGDOoOFdCDuGp1ANaMDzU6V2/NE80uG0lIIUDCsgA2AVyGfHnJAyfMPPkK/bdJ65pW7miHe4tvZCLTySuDR6xSp3bC1gRj32kjAJE8XfTIoKDLTWolVKrllLjT1delRw2U9yPupLdZgIUKkjmJ+nwS2VdC0UVQEUADGFpkNTCkcgCAQByI2nl+BWx05oqdIYDOcYdg76h8LLgMc8yMmBIaomcRA4eIcIpVmDP1mQMDRWq0hjnuKbKD6Zyfgxb99x87uPvJNRAra9B7EFmCVgztqYi6uMs2AMses3OABv3CZboTZnsr+i8uR/mSxxApdx0b4aq1HLXOERnYC8uidKDLYAqb7TfYdCLU01JFyhx7wXtyQo7Bu47MbY25dksl/a9augthSRrGPfJ2r5s98WdqU1ZYsSzNk55FiQNyeWcbdwgQw6GWvjXPzuv9ueG6EWpam+bjXTbVTPsmrlWwVyPC54Yj0mWWIESOBL+XufXuf3zI4J/WLn1p+qSsQIv2m/rNz6z/pPPtKfKrn9dfpWS0QIg8Ffyy6H96n9KTB4LU7L66HqT++lJiIFS4PweqXu8X90MXGMgW5yeponJzSO++PRJL2kr/0ld/qWv3ElaFsqFyowXbW3nfSq538yqPRN0CF9pbj+krr9S1+5mfai4/pC49Xb/dSZiBDjhdx5fW9NOh9ieva248tqeqpfZktECs8W6LVbkUxVvahWnUWqoFOmAaighdQ0+EBnOO8A9gnk9FKnlj+mkn0CWiIFW/BOr5YfUpOAdHD7IZFvCaoprqHUqQtMs5Qnwsgkh/k+W8SIpWlbrWqFgBUfLadyERUWmgLLuCRUJ5Ea9jtmBGDorX7LsemgPtTH4LXHldP02/8A3JahMwKzwPo/d2lFLaleUzTTITXbEkKSSFBWoPBGcDzATuNrf+VW/wA1f76TEQNdurBVDsGfA1Mq6QW7SFJOB5smbIiAiIgIiICIiAiJgmBmJWb/AKeWNNmRarVnXZltqb3BBHMMaYKqfMTJ7h14telSrpnRVRKiZGDodQy5HYcEQOiIiAiIgIiICIiAiRicXUCuzjStKr1W25YkU9OB3lqgXE18F46tcMCvVupbKE58EVatJWDbA5ai+3MY84yEvE19cveOeOfb3Thq8XQJTcAt1r6KQHNz4RyDyA0qzZPYIElE0WtyH1Y2KsUYHmGH/QgjzMJvgIiICIkVxrpHaWhprc10ompq0a9gQpUN4XIe/Xn3wJWJos7ynWRalJ1qI26ujBlI8zDYzfAREQEREBERAREQEREDxVqBVLMQFAJJJwAo3JJ7BifNeI8SqcTJJLJw74FMZV7oflKp5rRPwUHvhgtscST6e3nX1U4ah8AgVrvHk4OKdHP57KcjxUbvmpR+wfs+KB4t6C01CIoVFGFVQAoxyAA2lt6Jrixsx3W1D+Gsqj8vQZb+jgxaWo/4FH+GsCRiIgIiICIiAiIgQ3B6Kv7MVgGVrlwQRkEdXSGCD8U01ejNMUwlLCkOz62GttTFyc598uatTwWyMMeXMdPAOd1/zNT/AApJaBWH6LsSCKqgBmYDSTp1NRbYk5I1UicEnGoDkAJK0OF6WpeEDTpajTXTuGYMo8LPIIxUDHbzklEDns7UU9Zzlncux5ZYgAfIqqvxKJ0REBERASqdLP5zb/2Nx/jt9pa5U+lR/GqH9hX/AIlCBWanCGoubiwYW9xzIG1CseZWvSGxzuNY8Id55S69E+ka3tNsoaVek3V3FEnJp1MZGD8JCN1Ycwe/IkFmQ3FKxtK1PiaA4p4p3QG+uyJ8IkDmyHDjzBh2wPqcTzTcMAwIIIBBHIg8iJ6gRV/xYUqugjICKzd5arUFKii5wN2J3J2wO/I98O4malWpSZCrLTo1cHGQlY1VCtgkag1F84OMETou+H06pzUUMCjIysMq1NsEqynYjIH7e8zNrYpTLFFAyFGwwAiDCIoHJRk4HnPfAgH6QVway9STUQ5FMKSxodbo66mc6a66MuVUhgcLjJGddx0rZTRwqulQUSSutQOtuBQOWYe54znD43BXnJ72oob+5Luc8uTateR3HUdW3bvMHg1vlT1SeCFA25BG1rty2fwh59+cDuiMRA4uI2VWoVNO5qUcZyEWm2rOMZ6xWxjfl3zkHCbjy+t6aVD6KcmYgVBOhBFWvW9mVjUrsGqEpROSqhFA8DYBQAB9c3fgi3ldT006f1S0xAqZ6Ivg/jj4P/Cp/VO7hljWFKmtK8VqaqEU9UrZVBp5g7nab+LWRNJ0Q1C1VWp51khdYILnJ2x5t518NZiuCuhVJVV3zpUlRknnkAHbv+UOb2Hd+VJ6aH/7mPYl55VT+b/9yS0QIc2l92XVD02rH91UTybXiHZdW3ptHP8AnyaiBCexeI+VWnzOp/qJj2NxLyqz+ZVf9RJyIEGLbiXlVn8zq/6ieuo4j5RafNqn30mogVTgVO+/GMVbb+cVM+4VN2wuSPdNhJQUr/8AK2vqag/zJ2cPshS6zBzrqPU+Ivjb9k64EUEvfHtvVuP/ALTIW98a2/VcfTJSIEX+O/1b5HmM33dbfK/1SViBElr7xbb9ap9mY13/AOTtfW1PsSXiBE9bf/krX11T7uRHFOGX1aqlXRbDRTdMddU31sjZz1e3vOXnltkDQuQbl3JZslaVEeDpAQA1XRjj4VXSRnJ6vltAifaS+8W29dU+6nmpwK+ZWVqVqVYEEdfU3B2IPuXnl1EzAqXRex4laWtG1anbVeqXQHNw6E01J0Lp6k8l0rnO+mS3si/8mtvnT/cyXiBroFiqlwA+BqCnUA3aAxAyPPgfFNkRAREQEREBERAREQETlveI0aIBq1Up55a2C5I3wAefom+lUDAMpBVgCCNwVO4IPdA9xEQEREBERAREQETwlVTnDA4JBwc4I5g9xnpWB3BzAzETGYGYmAZmAiIgIxEQERmICIiAiIgIiICIiAiIgJQ+N9Ja9es9vZVBSpUiVq3OgVC1Yc6VBWypx8JyCAdgMyR6f8ZelTp2tBtNzdMaaN+SogZrV/Quw/OZZBcPs0oUko0wFRBhR5u0k9pJ3J7yTAdGuJtZv7EuWWotfV1VzpC1XuApJpXLD37lVOl+3SQd8ZvfBQPY9DSCF6qnjO506BjJHbiUDjditxQqUXyAVJBHNXG6sp7CGAI+KWX/AMPOP+zLOmXUJcUgKVenjGmoqjBAHJWXSwxtg+aBZ4iICIiAiIgIiIFcsqDvTuRTbS3sxydyNSK6F01DcZAIyO+cXAaNzZ2tBWTmtOl1WS/V1Or0K2RsFNTSCBsM5zzk10d5XH/NV/8AFJXECqcQ6T1aesBEYq7DA5FQlZlIbVzPVBSuNSnPgnwS3S9NnVaDFtdS5dqnL+bq7uucj3hRaSY/PAPbLFiAIHBwtWDV9sU+sHVjGPBFNA+keLr1+nJ7ZITGJmAiIgJWek95b0Khuq41dTRyiAZc1XqAItLvdmAUDz77SzT5lxq6S84oQMmnYppB30vdOfCPcdA28zO3dA3WPSLiNuNdS2WrQ59SldqtzTQjktSoAKx5kgnvwTyl64PxWjdUkr0HD03Gx5EEbFWB3Vgcgg7giVLEi7S59r7oXC7Wt1UWndLnwUrthaVyB2ZbSj9+Qx3ED6dERA5Kt+iuyFgCqq7E4CqHJVMk9pKtj4vizr4bxSnXAamSc06dUAjBNKqCUb06WH90znveDdZUaoKhXV1LAjBIqUWYg4bIKkNgjsxkb7jPBeDexyPCLBKFG3QnGSlHV4TYAGol98DHgjvgE6QUCi1MsFYLjKkHU1TqlQj4LF9sHuPcZ7qceoKyqzMpYIRqpuAOsqdUgYkYUl8Lg9pHfNLdHqeiui6StaoajrUUVEKscvT0H4BYu2PGdj2zgqdEATRzWz1IohSVy46mt1w0VCSVBwF3z4I7TvAs+YmNMQI7iNxdqwFC3oVExuatw1Jg2+wVaTgjGN8+ic4u+IeSW3zx/uJNxA+f3PA+I1LutdvRtiWRKVJRct7lQXdlz1W5LksT5lHZN44Pf9tCh6Llj/lS8xAotTg9+VYChRBIIGLg88d/VyPtOB8SpVqV5bU6HWaFpXCm5Jp16S8tRCfygbOHxkZYHIly4tbVBSqKtWqzVFamgAXCu4IDlkUFQOeScfHkTq4U3g6RTKIhKKDnOFJXJBA7ge3nA5xe3Xkg9ev1TPs+58k+SsklYgRXthc+Rt66n9cweJXHkVT0VaX0tJaIET7aXHkNX0VKP249ta/kFf1lD7yS0QIj21r+QXH69v8AezB4vW8guf17f72TEQKnwDi1UCv+I3J/Ga5yGoePuD7rzztJX24q+QXPy0PvZv4NatTWoGxlq1aoMeK9RmX04IkhAiBxmr5DdfLQ+9gcZqeRXX/s/eSXiBE+3L+R3PyUvtzPtw/klz8lP7clYgRR4y3klz+on0NB40fJbn1YP7mkrECn9KeOXhpilZWtwKlTKtWamMUE7XCZzUfxRyzuTtvBcOsHolUS0uBTWmFBNPLFyzMxZvfMTnJJ5ljPpsg6N3quXOosoK0qaLyyFDVamxww91QHuK7b5gV4tU8nuPUt9E5uI23XUqlF7e40VEKN7g5OGGMjA5/VPoomYFS6J8dqraUUvKFyLhF0OfY9R9eg6VqZVSMsoDEdhJkv7f0/yVz81rfZktEDXQqh1VwCAwBAYFWAPerbg+YzZEQEREBERAREQEREDGIxEQMxEQEREBERAREQEREBERAREQEREBNfUrsdI23G3InmR3c4iBsiIgIiICIiAiIgIiIH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6" descr="data:image/jpeg;base64,/9j/4AAQSkZJRgABAQAAAQABAAD/2wCEAAkGBxISEhIQEhIVFRIVFRUVFRYVFh0WFxcQFRcWFxUVFRUYKCggGBoxGxUVIjEhJSk3Li4uFx8zODMsNygtLisBCgoKBQUFDgUFDisZExkrKysrKysrKysrKysrKysrKysrKysrKysrKysrKysrKysrKysrKysrKysrKysrKysrK//AABEIAMMBAgMBIgACEQEDEQH/xAAbAAEAAgMBAQAAAAAAAAAAAAAABQYBAwQCB//EAFEQAAIBAwICBAYMCQoEBwAAAAECAAMEERIhBTEGE0FRIlJUYYGTFBUjMkJxkZTB0dLTFiRTYnKSobGzMzRVZHOCssPU8GN04eMHQ6KjtMLi/8QAFAEBAAAAAAAAAAAAAAAAAAAAAP/EABQRAQAAAAAAAAAAAAAAAAAAAAD/2gAMAwEAAhEDEQA/APuMREBERAREQEREBERAREQETVc3CU1ao7KiKCzMxCqqjclidgPPKZc9OKtbPsG3DU+y4uCadNh41KmoL1F850g9hMC02N2z1rmmQMUmphccyGpq5z6TO+fMOG8b4mta5f8AE6hL09a6atIE9UmND6nxtjmp3lq4F0vp13FvVRre6IJWlUIIqAczRqDwaoHaNmHaBAk245QH/mDPXdRjBz1+AxXGPFOc8gN8ze3EEGjckuMqApJKjGWwBnG67+cSEPRJSSzVCSxdn2x7o9uLdmTfwdsseeTjuklQtKnWCq6rqSkKaYPwjguc42BKoPQYEjRqq6hlIKsAQRuCDuCJ7nLwy16qklPOSowT3nmcDsGeydUBERAREQERMZgZiIgIiICIiAiIgIiICIiAiJzez6XLraef0x9cDpic4vqX5RP1hPQuk8df1hA3RNYrr4y/KJnrV8YfLA9zBmNY7x8sqf8A4h8SYUqdnSbFa7LU8qfCS2UZuKgx26cKD41RYEDxa89s6pJOeH0nIpJ8G5rI2DWfxqQIIVeRI1bjTOtp5oU1RVRQFRQFVRyCqMAAfEJs/fy+iBwWI92uv06f8GnN3ErCnXQo4PMMrKcMjruro43VwdwRNFh/LXX9pT/g05IZ83f/ALMCV6FccqVNVncsDdUQCXGwr25JCVwByO2ll7GHcRLVPl3Gq7W5pX6A6rUlnA+HaNgXFM/3RrH51NZ9Nt6ququpyrAMpHIqRkEeiBsiIgIiICIiBF8YuXRqAGdJd9WnmxWk7om2+7KNhz047ZHcI4pWqNQ1qVYmsrqUemOrVVZKmipuN2Rc5I8M+iyFQef+yOUxpHPG/wBED1ERAREQEREBERAREQEREBOI8JtzzoUjnnmmv1TtiBwHglr5NR9Un1Twej9n22tv6lPqklECM/B2z8kt/Up9Uwejll5Jb+pT6pKRAhLjo7YKNRsrc/o2yufkVSZB8fs+H0VpuvDrV89azdZbBClKlTZmfDJkDX1aknYdZknbe7zluuG0ajB6lNXYAqCwzhGKsy79hKqSPzR3QI1OifDyATYWucbjqKZx3jOJn8D+HeQ2vqEH0SbiBUOF9FLA17wG0oYWrTA9zXYGhSO3pJkp+CNh5JR9CASYSkoLEAAscsQNyQMAk9uwA9E9wK/d9FuHqjs9rS0hWLZXI0AHOe8YzI/oxw62rowNolI0+rQopYaWalTqGmV2K4FQDuIwRtLXdW6VEanUUMjqVZWGQykYKkdox2TFtapTBCKFycnA5scZJ7zsNz3CBwDo5a/kv/W31wOjlt4jesqfakrECK/B638V/XVPtTyejlv3VfnFb7cl4gV3inBrejSqVcXDaVJCrd1wWYe9UZqAZJIHpndwjhCUfDGvWRg6q1WouM52WqzAfH+2dl5aippDE6VZXIGMMUYMue3GpQdu7unRAREQEREBERAREQEREBERARE5eJcRpW9Nq1eotOmvvnc6QO7c9vmgdUSkVunlR/5rYVKidlSu4tlYd6qQ1THxoIodO6qHN1YVETx7eoLkKNt2QBKmP0VMC7xOThfE6NzTWtQqLUptyZDkZHMHuPeDuJ1wEREBERAREQESJPGQDXDLjqq9OguDku9VKLL+j4VYD0ZnjgHH0uaSOy9VUZKbmmWB2qDUulttXb2ZyDtAmYmo3KZxrXOcY1Dn3fHOKtxdRTNQKxHW9SoAJ1P1nVZ2BwuoNv3KTAkonPaXQcuuMMjaWGc4JVWG/aNLCdEBERARIXjfSi1tWFOq5NUjK0aamrVK9/VoCQPOcDzyJHTsZ34ffBfG0Ujt36BULejGfNAuESJ4H0jtrvUKFUF09/TYFKqZ5a6TgMvxkYMloCIiAiIgIiICIiAiIgcnFeI07ajUuKzBaVNS7sexQOwdp7AO0kT53mpd1Bd3S4IObe3O60EPJmHJq5HNuzOB2k9/TC79k3i2Y3o2umtX7nuWGbekfMozUI7zTmcZgYHfMzE80Kisquu6sAynl4LDI578jA4atOrbVTeWY9026+hnCXNMebktYD3r9vI5B2+h8H4nSuqNO4otqpVFDKfMeYI7CDkEdhBlPBmroheexr6paE4o3YavRHYt0mOvQd2pSKmO8OYH0KIiAiIgIiIEHwmir1OIKwBU3S7EZG1ra45+f908v0aprTSjRCpTVKlMgr1hKuipuSQSQqgb55Dum7gQ91vz33Q/+NbD6JMQKvddFC4Zetwp1bFSffJWRjnVk563JX3pIY4GsyWp8LwyeF4CVHqhcbmo+vOT4uajnGOeNxiSUQOe1tQjVG5tUbUx+JQqgfEqj9p7Z0REBKl0u6QVFcWNqQLhl11KuNQtqB2DEHY1WOQinbYsdhgznSDiyWlvVuHBIRchRzdyQqU1/OZiqjzmUfg9o6Iz1iGuKzGrXYcjVYbhfzFGEXuCjvMDZw7h1OgG0AksdTuzFqlRj8Ko53Y/HsOQwJ1f79MwYBGcebOPN34gcfEOFpVKVMmnXpnNKsm1Sm35p7VPah8EgkESx9EekLV9dvcBUu6IGsLstSkdkr0gfgHBBHwWBHcTFSN4vrpdXe0gTVtjrwvOpQP8vRPflBkDx0Q9kD6ZE02lylVEq02DI6q6MOTIwBUjzYIm6BC9IOMm3WqVUEpbXFydXLFFVwpx3lufcpnq14z1lQUwhXIqghx4SVKJQEMASCCKikEHs8+3ddWCVGDOoOFdCDuGp1ANaMDzU6V2/NE80uG0lIIUDCsgA2AVyGfHnJAyfMPPkK/bdJ65pW7miHe4tvZCLTySuDR6xSp3bC1gRj32kjAJE8XfTIoKDLTWolVKrllLjT1delRw2U9yPupLdZgIUKkjmJ+nwS2VdC0UVQEUADGFpkNTCkcgCAQByI2nl+BWx05oqdIYDOcYdg76h8LLgMc8yMmBIaomcRA4eIcIpVmDP1mQMDRWq0hjnuKbKD6Zyfgxb99x87uPvJNRAra9B7EFmCVgztqYi6uMs2AMses3OABv3CZboTZnsr+i8uR/mSxxApdx0b4aq1HLXOERnYC8uidKDLYAqb7TfYdCLU01JFyhx7wXtyQo7Bu47MbY25dksl/a9augthSRrGPfJ2r5s98WdqU1ZYsSzNk55FiQNyeWcbdwgQw6GWvjXPzuv9ueG6EWpam+bjXTbVTPsmrlWwVyPC54Yj0mWWIESOBL+XufXuf3zI4J/WLn1p+qSsQIv2m/rNz6z/pPPtKfKrn9dfpWS0QIg8Ffyy6H96n9KTB4LU7L66HqT++lJiIFS4PweqXu8X90MXGMgW5yeponJzSO++PRJL2kr/0ld/qWv3ElaFsqFyowXbW3nfSq538yqPRN0CF9pbj+krr9S1+5mfai4/pC49Xb/dSZiBDjhdx5fW9NOh9ieva248tqeqpfZktECs8W6LVbkUxVvahWnUWqoFOmAaighdQ0+EBnOO8A9gnk9FKnlj+mkn0CWiIFW/BOr5YfUpOAdHD7IZFvCaoprqHUqQtMs5Qnwsgkh/k+W8SIpWlbrWqFgBUfLadyERUWmgLLuCRUJ5Ea9jtmBGDorX7LsemgPtTH4LXHldP02/8A3JahMwKzwPo/d2lFLaleUzTTITXbEkKSSFBWoPBGcDzATuNrf+VW/wA1f76TEQNdurBVDsGfA1Mq6QW7SFJOB5smbIiAiIgIiICIiAiJgmBmJWb/AKeWNNmRarVnXZltqb3BBHMMaYKqfMTJ7h14telSrpnRVRKiZGDodQy5HYcEQOiIiAiIgIiICIiAiRicXUCuzjStKr1W25YkU9OB3lqgXE18F46tcMCvVupbKE58EVatJWDbA5ai+3MY84yEvE19cveOeOfb3Thq8XQJTcAt1r6KQHNz4RyDyA0qzZPYIElE0WtyH1Y2KsUYHmGH/QgjzMJvgIiICIkVxrpHaWhprc10ompq0a9gQpUN4XIe/Xn3wJWJos7ynWRalJ1qI26ujBlI8zDYzfAREQEREBERAREQEREDxVqBVLMQFAJJJwAo3JJ7BifNeI8SqcTJJLJw74FMZV7oflKp5rRPwUHvhgtscST6e3nX1U4ah8AgVrvHk4OKdHP57KcjxUbvmpR+wfs+KB4t6C01CIoVFGFVQAoxyAA2lt6Jrixsx3W1D+Gsqj8vQZb+jgxaWo/4FH+GsCRiIgIiICIiAiIgQ3B6Kv7MVgGVrlwQRkEdXSGCD8U01ejNMUwlLCkOz62GttTFyc598uatTwWyMMeXMdPAOd1/zNT/AApJaBWH6LsSCKqgBmYDSTp1NRbYk5I1UicEnGoDkAJK0OF6WpeEDTpajTXTuGYMo8LPIIxUDHbzklEDns7UU9Zzlncux5ZYgAfIqqvxKJ0REBERASqdLP5zb/2Nx/jt9pa5U+lR/GqH9hX/AIlCBWanCGoubiwYW9xzIG1CseZWvSGxzuNY8Id55S69E+ka3tNsoaVek3V3FEnJp1MZGD8JCN1Ycwe/IkFmQ3FKxtK1PiaA4p4p3QG+uyJ8IkDmyHDjzBh2wPqcTzTcMAwIIIBBHIg8iJ6gRV/xYUqugjICKzd5arUFKii5wN2J3J2wO/I98O4malWpSZCrLTo1cHGQlY1VCtgkag1F84OMETou+H06pzUUMCjIysMq1NsEqynYjIH7e8zNrYpTLFFAyFGwwAiDCIoHJRk4HnPfAgH6QVway9STUQ5FMKSxodbo66mc6a66MuVUhgcLjJGddx0rZTRwqulQUSSutQOtuBQOWYe54znD43BXnJ72oob+5Luc8uTateR3HUdW3bvMHg1vlT1SeCFA25BG1rty2fwh59+cDuiMRA4uI2VWoVNO5qUcZyEWm2rOMZ6xWxjfl3zkHCbjy+t6aVD6KcmYgVBOhBFWvW9mVjUrsGqEpROSqhFA8DYBQAB9c3fgi3ldT006f1S0xAqZ6Ivg/jj4P/Cp/VO7hljWFKmtK8VqaqEU9UrZVBp5g7nab+LWRNJ0Q1C1VWp51khdYILnJ2x5t518NZiuCuhVJVV3zpUlRknnkAHbv+UOb2Hd+VJ6aH/7mPYl55VT+b/9yS0QIc2l92XVD02rH91UTybXiHZdW3ptHP8AnyaiBCexeI+VWnzOp/qJj2NxLyqz+ZVf9RJyIEGLbiXlVn8zq/6ieuo4j5RafNqn30mogVTgVO+/GMVbb+cVM+4VN2wuSPdNhJQUr/8AK2vqag/zJ2cPshS6zBzrqPU+Ivjb9k64EUEvfHtvVuP/ALTIW98a2/VcfTJSIEX+O/1b5HmM33dbfK/1SViBElr7xbb9ap9mY13/AOTtfW1PsSXiBE9bf/krX11T7uRHFOGX1aqlXRbDRTdMddU31sjZz1e3vOXnltkDQuQbl3JZslaVEeDpAQA1XRjj4VXSRnJ6vltAifaS+8W29dU+6nmpwK+ZWVqVqVYEEdfU3B2IPuXnl1EzAqXRex4laWtG1anbVeqXQHNw6E01J0Lp6k8l0rnO+mS3si/8mtvnT/cyXiBroFiqlwA+BqCnUA3aAxAyPPgfFNkRAREQEREBERAREQETlveI0aIBq1Up55a2C5I3wAefom+lUDAMpBVgCCNwVO4IPdA9xEQEREBERAREQETwlVTnDA4JBwc4I5g9xnpWB3BzAzETGYGYmAZmAiIgIxEQERmICIiAiIgIiICIiAiIgJQ+N9Ja9es9vZVBSpUiVq3OgVC1Yc6VBWypx8JyCAdgMyR6f8ZelTp2tBtNzdMaaN+SogZrV/Quw/OZZBcPs0oUko0wFRBhR5u0k9pJ3J7yTAdGuJtZv7EuWWotfV1VzpC1XuApJpXLD37lVOl+3SQd8ZvfBQPY9DSCF6qnjO506BjJHbiUDjditxQqUXyAVJBHNXG6sp7CGAI+KWX/AMPOP+zLOmXUJcUgKVenjGmoqjBAHJWXSwxtg+aBZ4iICIiAiIgIiIFcsqDvTuRTbS3sxydyNSK6F01DcZAIyO+cXAaNzZ2tBWTmtOl1WS/V1Or0K2RsFNTSCBsM5zzk10d5XH/NV/8AFJXECqcQ6T1aesBEYq7DA5FQlZlIbVzPVBSuNSnPgnwS3S9NnVaDFtdS5dqnL+bq7uucj3hRaSY/PAPbLFiAIHBwtWDV9sU+sHVjGPBFNA+keLr1+nJ7ZITGJmAiIgJWek95b0Khuq41dTRyiAZc1XqAItLvdmAUDz77SzT5lxq6S84oQMmnYppB30vdOfCPcdA28zO3dA3WPSLiNuNdS2WrQ59SldqtzTQjktSoAKx5kgnvwTyl64PxWjdUkr0HD03Gx5EEbFWB3Vgcgg7giVLEi7S59r7oXC7Wt1UWndLnwUrthaVyB2ZbSj9+Qx3ED6dERA5Kt+iuyFgCqq7E4CqHJVMk9pKtj4vizr4bxSnXAamSc06dUAjBNKqCUb06WH90znveDdZUaoKhXV1LAjBIqUWYg4bIKkNgjsxkb7jPBeDexyPCLBKFG3QnGSlHV4TYAGol98DHgjvgE6QUCi1MsFYLjKkHU1TqlQj4LF9sHuPcZ7qceoKyqzMpYIRqpuAOsqdUgYkYUl8Lg9pHfNLdHqeiui6StaoajrUUVEKscvT0H4BYu2PGdj2zgqdEATRzWz1IohSVy46mt1w0VCSVBwF3z4I7TvAs+YmNMQI7iNxdqwFC3oVExuatw1Jg2+wVaTgjGN8+ic4u+IeSW3zx/uJNxA+f3PA+I1LutdvRtiWRKVJRct7lQXdlz1W5LksT5lHZN44Pf9tCh6Llj/lS8xAotTg9+VYChRBIIGLg88d/VyPtOB8SpVqV5bU6HWaFpXCm5Jp16S8tRCfygbOHxkZYHIly4tbVBSqKtWqzVFamgAXCu4IDlkUFQOeScfHkTq4U3g6RTKIhKKDnOFJXJBA7ge3nA5xe3Xkg9ev1TPs+58k+SsklYgRXthc+Rt66n9cweJXHkVT0VaX0tJaIET7aXHkNX0VKP249ta/kFf1lD7yS0QIj21r+QXH69v8AezB4vW8guf17f72TEQKnwDi1UCv+I3J/Ga5yGoePuD7rzztJX24q+QXPy0PvZv4NatTWoGxlq1aoMeK9RmX04IkhAiBxmr5DdfLQ+9gcZqeRXX/s/eSXiBE+3L+R3PyUvtzPtw/klz8lP7clYgRR4y3klz+on0NB40fJbn1YP7mkrECn9KeOXhpilZWtwKlTKtWamMUE7XCZzUfxRyzuTtvBcOsHolUS0uBTWmFBNPLFyzMxZvfMTnJJ5ljPpsg6N3quXOosoK0qaLyyFDVamxww91QHuK7b5gV4tU8nuPUt9E5uI23XUqlF7e40VEKN7g5OGGMjA5/VPoomYFS6J8dqraUUvKFyLhF0OfY9R9eg6VqZVSMsoDEdhJkv7f0/yVz81rfZktEDXQqh1VwCAwBAYFWAPerbg+YzZEQEREBERAREQEREDGIxEQMxEQEREBERAREQEREBERAREQEREBNfUrsdI23G3InmR3c4iBsiIgIiICIiAiIgIiIH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8" descr="data:image/jpeg;base64,/9j/4AAQSkZJRgABAQAAAQABAAD/2wCEAAkGBxISEhIQEhIVFRIVFRUVFRYVFh0WFxcQFRcWFxUVFRUYKCggGBoxGxUVIjEhJSk3Li4uFx8zODMsNygtLisBCgoKBQUFDgUFDisZExkrKysrKysrKysrKysrKysrKysrKysrKysrKysrKysrKysrKysrKysrKysrKysrKysrK//AABEIAMMBAgMBIgACEQEDEQH/xAAbAAEAAgMBAQAAAAAAAAAAAAAABQYBAwQCB//EAFEQAAIBAwICBAYMCQoEBwAAAAECAAMEERIhBTEGE0FRIlJUYYGTFBUjMkJxkZTB0dLTFiRTYnKSobGzMzRVZHOCssPU8GN04eMHQ6KjtMLi/8QAFAEBAAAAAAAAAAAAAAAAAAAAAP/EABQRAQAAAAAAAAAAAAAAAAAAAAD/2gAMAwEAAhEDEQA/APuMREBERAREQEREBERAREQETVc3CU1ao7KiKCzMxCqqjclidgPPKZc9OKtbPsG3DU+y4uCadNh41KmoL1F850g9hMC02N2z1rmmQMUmphccyGpq5z6TO+fMOG8b4mta5f8AE6hL09a6atIE9UmND6nxtjmp3lq4F0vp13FvVRre6IJWlUIIqAczRqDwaoHaNmHaBAk245QH/mDPXdRjBz1+AxXGPFOc8gN8ze3EEGjckuMqApJKjGWwBnG67+cSEPRJSSzVCSxdn2x7o9uLdmTfwdsseeTjuklQtKnWCq6rqSkKaYPwjguc42BKoPQYEjRqq6hlIKsAQRuCDuCJ7nLwy16qklPOSowT3nmcDsGeydUBERAREQERMZgZiIgIiICIiAiIgIiICIiAiJzez6XLraef0x9cDpic4vqX5RP1hPQuk8df1hA3RNYrr4y/KJnrV8YfLA9zBmNY7x8sqf8A4h8SYUqdnSbFa7LU8qfCS2UZuKgx26cKD41RYEDxa89s6pJOeH0nIpJ8G5rI2DWfxqQIIVeRI1bjTOtp5oU1RVRQFRQFVRyCqMAAfEJs/fy+iBwWI92uv06f8GnN3ErCnXQo4PMMrKcMjruro43VwdwRNFh/LXX9pT/g05IZ83f/ALMCV6FccqVNVncsDdUQCXGwr25JCVwByO2ll7GHcRLVPl3Gq7W5pX6A6rUlnA+HaNgXFM/3RrH51NZ9Nt6ququpyrAMpHIqRkEeiBsiIgIiICIiBF8YuXRqAGdJd9WnmxWk7om2+7KNhz047ZHcI4pWqNQ1qVYmsrqUemOrVVZKmipuN2Rc5I8M+iyFQef+yOUxpHPG/wBED1ERAREQEREBERAREQEREBOI8JtzzoUjnnmmv1TtiBwHglr5NR9Un1Twej9n22tv6lPqklECM/B2z8kt/Up9Uwejll5Jb+pT6pKRAhLjo7YKNRsrc/o2yufkVSZB8fs+H0VpuvDrV89azdZbBClKlTZmfDJkDX1aknYdZknbe7zluuG0ajB6lNXYAqCwzhGKsy79hKqSPzR3QI1OifDyATYWucbjqKZx3jOJn8D+HeQ2vqEH0SbiBUOF9FLA17wG0oYWrTA9zXYGhSO3pJkp+CNh5JR9CASYSkoLEAAscsQNyQMAk9uwA9E9wK/d9FuHqjs9rS0hWLZXI0AHOe8YzI/oxw62rowNolI0+rQopYaWalTqGmV2K4FQDuIwRtLXdW6VEanUUMjqVZWGQykYKkdox2TFtapTBCKFycnA5scZJ7zsNz3CBwDo5a/kv/W31wOjlt4jesqfakrECK/B638V/XVPtTyejlv3VfnFb7cl4gV3inBrejSqVcXDaVJCrd1wWYe9UZqAZJIHpndwjhCUfDGvWRg6q1WouM52WqzAfH+2dl5aippDE6VZXIGMMUYMue3GpQdu7unRAREQEREBERAREQEREBERARE5eJcRpW9Nq1eotOmvvnc6QO7c9vmgdUSkVunlR/5rYVKidlSu4tlYd6qQ1THxoIodO6qHN1YVETx7eoLkKNt2QBKmP0VMC7xOThfE6NzTWtQqLUptyZDkZHMHuPeDuJ1wEREBERAREQESJPGQDXDLjqq9OguDku9VKLL+j4VYD0ZnjgHH0uaSOy9VUZKbmmWB2qDUulttXb2ZyDtAmYmo3KZxrXOcY1Dn3fHOKtxdRTNQKxHW9SoAJ1P1nVZ2BwuoNv3KTAkonPaXQcuuMMjaWGc4JVWG/aNLCdEBERARIXjfSi1tWFOq5NUjK0aamrVK9/VoCQPOcDzyJHTsZ34ffBfG0Ujt36BULejGfNAuESJ4H0jtrvUKFUF09/TYFKqZ5a6TgMvxkYMloCIiAiIgIiICIiAiIgcnFeI07ajUuKzBaVNS7sexQOwdp7AO0kT53mpd1Bd3S4IObe3O60EPJmHJq5HNuzOB2k9/TC79k3i2Y3o2umtX7nuWGbekfMozUI7zTmcZgYHfMzE80Kisquu6sAynl4LDI578jA4atOrbVTeWY9026+hnCXNMebktYD3r9vI5B2+h8H4nSuqNO4otqpVFDKfMeYI7CDkEdhBlPBmroheexr6paE4o3YavRHYt0mOvQd2pSKmO8OYH0KIiAiIgIiIEHwmir1OIKwBU3S7EZG1ra45+f908v0aprTSjRCpTVKlMgr1hKuipuSQSQqgb55Dum7gQ91vz33Q/+NbD6JMQKvddFC4Zetwp1bFSffJWRjnVk563JX3pIY4GsyWp8LwyeF4CVHqhcbmo+vOT4uajnGOeNxiSUQOe1tQjVG5tUbUx+JQqgfEqj9p7Z0REBKl0u6QVFcWNqQLhl11KuNQtqB2DEHY1WOQinbYsdhgznSDiyWlvVuHBIRchRzdyQqU1/OZiqjzmUfg9o6Iz1iGuKzGrXYcjVYbhfzFGEXuCjvMDZw7h1OgG0AksdTuzFqlRj8Ko53Y/HsOQwJ1f79MwYBGcebOPN34gcfEOFpVKVMmnXpnNKsm1Sm35p7VPah8EgkESx9EekLV9dvcBUu6IGsLstSkdkr0gfgHBBHwWBHcTFSN4vrpdXe0gTVtjrwvOpQP8vRPflBkDx0Q9kD6ZE02lylVEq02DI6q6MOTIwBUjzYIm6BC9IOMm3WqVUEpbXFydXLFFVwpx3lufcpnq14z1lQUwhXIqghx4SVKJQEMASCCKikEHs8+3ddWCVGDOoOFdCDuGp1ANaMDzU6V2/NE80uG0lIIUDCsgA2AVyGfHnJAyfMPPkK/bdJ65pW7miHe4tvZCLTySuDR6xSp3bC1gRj32kjAJE8XfTIoKDLTWolVKrllLjT1delRw2U9yPupLdZgIUKkjmJ+nwS2VdC0UVQEUADGFpkNTCkcgCAQByI2nl+BWx05oqdIYDOcYdg76h8LLgMc8yMmBIaomcRA4eIcIpVmDP1mQMDRWq0hjnuKbKD6Zyfgxb99x87uPvJNRAra9B7EFmCVgztqYi6uMs2AMses3OABv3CZboTZnsr+i8uR/mSxxApdx0b4aq1HLXOERnYC8uidKDLYAqb7TfYdCLU01JFyhx7wXtyQo7Bu47MbY25dksl/a9augthSRrGPfJ2r5s98WdqU1ZYsSzNk55FiQNyeWcbdwgQw6GWvjXPzuv9ueG6EWpam+bjXTbVTPsmrlWwVyPC54Yj0mWWIESOBL+XufXuf3zI4J/WLn1p+qSsQIv2m/rNz6z/pPPtKfKrn9dfpWS0QIg8Ffyy6H96n9KTB4LU7L66HqT++lJiIFS4PweqXu8X90MXGMgW5yeponJzSO++PRJL2kr/0ld/qWv3ElaFsqFyowXbW3nfSq538yqPRN0CF9pbj+krr9S1+5mfai4/pC49Xb/dSZiBDjhdx5fW9NOh9ieva248tqeqpfZktECs8W6LVbkUxVvahWnUWqoFOmAaighdQ0+EBnOO8A9gnk9FKnlj+mkn0CWiIFW/BOr5YfUpOAdHD7IZFvCaoprqHUqQtMs5Qnwsgkh/k+W8SIpWlbrWqFgBUfLadyERUWmgLLuCRUJ5Ea9jtmBGDorX7LsemgPtTH4LXHldP02/8A3JahMwKzwPo/d2lFLaleUzTTITXbEkKSSFBWoPBGcDzATuNrf+VW/wA1f76TEQNdurBVDsGfA1Mq6QW7SFJOB5smbIiAiIgIiICIiAiJgmBmJWb/AKeWNNmRarVnXZltqb3BBHMMaYKqfMTJ7h14telSrpnRVRKiZGDodQy5HYcEQOiIiAiIgIiICIiAiRicXUCuzjStKr1W25YkU9OB3lqgXE18F46tcMCvVupbKE58EVatJWDbA5ai+3MY84yEvE19cveOeOfb3Thq8XQJTcAt1r6KQHNz4RyDyA0qzZPYIElE0WtyH1Y2KsUYHmGH/QgjzMJvgIiICIkVxrpHaWhprc10ompq0a9gQpUN4XIe/Xn3wJWJos7ynWRalJ1qI26ujBlI8zDYzfAREQEREBERAREQEREDxVqBVLMQFAJJJwAo3JJ7BifNeI8SqcTJJLJw74FMZV7oflKp5rRPwUHvhgtscST6e3nX1U4ah8AgVrvHk4OKdHP57KcjxUbvmpR+wfs+KB4t6C01CIoVFGFVQAoxyAA2lt6Jrixsx3W1D+Gsqj8vQZb+jgxaWo/4FH+GsCRiIgIiICIiAiIgQ3B6Kv7MVgGVrlwQRkEdXSGCD8U01ejNMUwlLCkOz62GttTFyc598uatTwWyMMeXMdPAOd1/zNT/AApJaBWH6LsSCKqgBmYDSTp1NRbYk5I1UicEnGoDkAJK0OF6WpeEDTpajTXTuGYMo8LPIIxUDHbzklEDns7UU9Zzlncux5ZYgAfIqqvxKJ0REBERASqdLP5zb/2Nx/jt9pa5U+lR/GqH9hX/AIlCBWanCGoubiwYW9xzIG1CseZWvSGxzuNY8Id55S69E+ka3tNsoaVek3V3FEnJp1MZGD8JCN1Ycwe/IkFmQ3FKxtK1PiaA4p4p3QG+uyJ8IkDmyHDjzBh2wPqcTzTcMAwIIIBBHIg8iJ6gRV/xYUqugjICKzd5arUFKii5wN2J3J2wO/I98O4malWpSZCrLTo1cHGQlY1VCtgkag1F84OMETou+H06pzUUMCjIysMq1NsEqynYjIH7e8zNrYpTLFFAyFGwwAiDCIoHJRk4HnPfAgH6QVway9STUQ5FMKSxodbo66mc6a66MuVUhgcLjJGddx0rZTRwqulQUSSutQOtuBQOWYe54znD43BXnJ72oob+5Luc8uTateR3HUdW3bvMHg1vlT1SeCFA25BG1rty2fwh59+cDuiMRA4uI2VWoVNO5qUcZyEWm2rOMZ6xWxjfl3zkHCbjy+t6aVD6KcmYgVBOhBFWvW9mVjUrsGqEpROSqhFA8DYBQAB9c3fgi3ldT006f1S0xAqZ6Ivg/jj4P/Cp/VO7hljWFKmtK8VqaqEU9UrZVBp5g7nab+LWRNJ0Q1C1VWp51khdYILnJ2x5t518NZiuCuhVJVV3zpUlRknnkAHbv+UOb2Hd+VJ6aH/7mPYl55VT+b/9yS0QIc2l92XVD02rH91UTybXiHZdW3ptHP8AnyaiBCexeI+VWnzOp/qJj2NxLyqz+ZVf9RJyIEGLbiXlVn8zq/6ieuo4j5RafNqn30mogVTgVO+/GMVbb+cVM+4VN2wuSPdNhJQUr/8AK2vqag/zJ2cPshS6zBzrqPU+Ivjb9k64EUEvfHtvVuP/ALTIW98a2/VcfTJSIEX+O/1b5HmM33dbfK/1SViBElr7xbb9ap9mY13/AOTtfW1PsSXiBE9bf/krX11T7uRHFOGX1aqlXRbDRTdMddU31sjZz1e3vOXnltkDQuQbl3JZslaVEeDpAQA1XRjj4VXSRnJ6vltAifaS+8W29dU+6nmpwK+ZWVqVqVYEEdfU3B2IPuXnl1EzAqXRex4laWtG1anbVeqXQHNw6E01J0Lp6k8l0rnO+mS3si/8mtvnT/cyXiBroFiqlwA+BqCnUA3aAxAyPPgfFNkRAREQEREBERAREQETlveI0aIBq1Up55a2C5I3wAefom+lUDAMpBVgCCNwVO4IPdA9xEQEREBERAREQETwlVTnDA4JBwc4I5g9xnpWB3BzAzETGYGYmAZmAiIgIxEQERmICIiAiIgIiICIiAiIgJQ+N9Ja9es9vZVBSpUiVq3OgVC1Yc6VBWypx8JyCAdgMyR6f8ZelTp2tBtNzdMaaN+SogZrV/Quw/OZZBcPs0oUko0wFRBhR5u0k9pJ3J7yTAdGuJtZv7EuWWotfV1VzpC1XuApJpXLD37lVOl+3SQd8ZvfBQPY9DSCF6qnjO506BjJHbiUDjditxQqUXyAVJBHNXG6sp7CGAI+KWX/AMPOP+zLOmXUJcUgKVenjGmoqjBAHJWXSwxtg+aBZ4iICIiAiIgIiIFcsqDvTuRTbS3sxydyNSK6F01DcZAIyO+cXAaNzZ2tBWTmtOl1WS/V1Or0K2RsFNTSCBsM5zzk10d5XH/NV/8AFJXECqcQ6T1aesBEYq7DA5FQlZlIbVzPVBSuNSnPgnwS3S9NnVaDFtdS5dqnL+bq7uucj3hRaSY/PAPbLFiAIHBwtWDV9sU+sHVjGPBFNA+keLr1+nJ7ZITGJmAiIgJWek95b0Khuq41dTRyiAZc1XqAItLvdmAUDz77SzT5lxq6S84oQMmnYppB30vdOfCPcdA28zO3dA3WPSLiNuNdS2WrQ59SldqtzTQjktSoAKx5kgnvwTyl64PxWjdUkr0HD03Gx5EEbFWB3Vgcgg7giVLEi7S59r7oXC7Wt1UWndLnwUrthaVyB2ZbSj9+Qx3ED6dERA5Kt+iuyFgCqq7E4CqHJVMk9pKtj4vizr4bxSnXAamSc06dUAjBNKqCUb06WH90znveDdZUaoKhXV1LAjBIqUWYg4bIKkNgjsxkb7jPBeDexyPCLBKFG3QnGSlHV4TYAGol98DHgjvgE6QUCi1MsFYLjKkHU1TqlQj4LF9sHuPcZ7qceoKyqzMpYIRqpuAOsqdUgYkYUl8Lg9pHfNLdHqeiui6StaoajrUUVEKscvT0H4BYu2PGdj2zgqdEATRzWz1IohSVy46mt1w0VCSVBwF3z4I7TvAs+YmNMQI7iNxdqwFC3oVExuatw1Jg2+wVaTgjGN8+ic4u+IeSW3zx/uJNxA+f3PA+I1LutdvRtiWRKVJRct7lQXdlz1W5LksT5lHZN44Pf9tCh6Llj/lS8xAotTg9+VYChRBIIGLg88d/VyPtOB8SpVqV5bU6HWaFpXCm5Jp16S8tRCfygbOHxkZYHIly4tbVBSqKtWqzVFamgAXCu4IDlkUFQOeScfHkTq4U3g6RTKIhKKDnOFJXJBA7ge3nA5xe3Xkg9ev1TPs+58k+SsklYgRXthc+Rt66n9cweJXHkVT0VaX0tJaIET7aXHkNX0VKP249ta/kFf1lD7yS0QIj21r+QXH69v8AezB4vW8guf17f72TEQKnwDi1UCv+I3J/Ga5yGoePuD7rzztJX24q+QXPy0PvZv4NatTWoGxlq1aoMeK9RmX04IkhAiBxmr5DdfLQ+9gcZqeRXX/s/eSXiBE+3L+R3PyUvtzPtw/klz8lP7clYgRR4y3klz+on0NB40fJbn1YP7mkrECn9KeOXhpilZWtwKlTKtWamMUE7XCZzUfxRyzuTtvBcOsHolUS0uBTWmFBNPLFyzMxZvfMTnJJ5ljPpsg6N3quXOosoK0qaLyyFDVamxww91QHuK7b5gV4tU8nuPUt9E5uI23XUqlF7e40VEKN7g5OGGMjA5/VPoomYFS6J8dqraUUvKFyLhF0OfY9R9eg6VqZVSMsoDEdhJkv7f0/yVz81rfZktEDXQqh1VwCAwBAYFWAPerbg+YzZEQEREBERAREQEREDGIxEQMxEQEREBERAREQEREBERAREQEREBNfUrsdI23G3InmR3c4iBsiIgIiICIiAiIgIiIH/9k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pSp>
        <p:nvGrpSpPr>
          <p:cNvPr id="12" name="Grupo 11"/>
          <p:cNvGrpSpPr/>
          <p:nvPr/>
        </p:nvGrpSpPr>
        <p:grpSpPr>
          <a:xfrm>
            <a:off x="-14697" y="-16234"/>
            <a:ext cx="788079" cy="843818"/>
            <a:chOff x="-14697" y="-16234"/>
            <a:chExt cx="788079" cy="843818"/>
          </a:xfrm>
        </p:grpSpPr>
        <p:sp>
          <p:nvSpPr>
            <p:cNvPr id="13" name="Triângulo retângulo 12"/>
            <p:cNvSpPr/>
            <p:nvPr/>
          </p:nvSpPr>
          <p:spPr>
            <a:xfrm rot="5400000">
              <a:off x="-22762" y="31440"/>
              <a:ext cx="827584" cy="764704"/>
            </a:xfrm>
            <a:prstGeom prst="rtTriangl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36000" rIns="36000" rtlCol="0" anchor="ctr"/>
            <a:lstStyle/>
            <a:p>
              <a:pPr algn="ctr"/>
              <a:endParaRPr lang="pt-BR" b="1" dirty="0"/>
            </a:p>
          </p:txBody>
        </p:sp>
        <p:sp>
          <p:nvSpPr>
            <p:cNvPr id="14" name="Retângulo 13"/>
            <p:cNvSpPr/>
            <p:nvPr/>
          </p:nvSpPr>
          <p:spPr>
            <a:xfrm rot="18780000">
              <a:off x="-63449" y="32518"/>
              <a:ext cx="558454" cy="46095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 anchorCtr="0"/>
            <a:lstStyle/>
            <a:p>
              <a:pPr algn="ctr"/>
              <a:r>
                <a:rPr lang="pt-BR" b="1" dirty="0" smtClean="0"/>
                <a:t>AM</a:t>
              </a:r>
              <a:endParaRPr lang="pt-BR" b="1" dirty="0"/>
            </a:p>
          </p:txBody>
        </p:sp>
      </p:grpSp>
      <p:sp>
        <p:nvSpPr>
          <p:cNvPr id="15" name="CaixaDeTexto 14"/>
          <p:cNvSpPr txBox="1"/>
          <p:nvPr/>
        </p:nvSpPr>
        <p:spPr>
          <a:xfrm>
            <a:off x="4695183" y="3535733"/>
            <a:ext cx="4528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>
                <a:solidFill>
                  <a:schemeClr val="accent6">
                    <a:lumMod val="75000"/>
                  </a:schemeClr>
                </a:solidFill>
              </a:rPr>
              <a:t>VCO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6948264" y="3600141"/>
            <a:ext cx="1637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6">
                    <a:lumMod val="75000"/>
                  </a:schemeClr>
                </a:solidFill>
              </a:rPr>
              <a:t>multiplicador seguido </a:t>
            </a:r>
            <a:r>
              <a:rPr lang="pt-BR" sz="1200" dirty="0" smtClean="0">
                <a:solidFill>
                  <a:schemeClr val="accent6">
                    <a:lumMod val="75000"/>
                  </a:schemeClr>
                </a:solidFill>
              </a:rPr>
              <a:t>de </a:t>
            </a:r>
            <a:r>
              <a:rPr lang="pt-BR" sz="1200" dirty="0">
                <a:solidFill>
                  <a:schemeClr val="accent6">
                    <a:lumMod val="75000"/>
                  </a:schemeClr>
                </a:solidFill>
              </a:rPr>
              <a:t>média </a:t>
            </a:r>
            <a:r>
              <a:rPr lang="pt-BR" sz="1200" dirty="0" smtClean="0">
                <a:solidFill>
                  <a:schemeClr val="accent6">
                    <a:lumMod val="75000"/>
                  </a:schemeClr>
                </a:solidFill>
              </a:rPr>
              <a:t>temporal</a:t>
            </a:r>
            <a:endParaRPr lang="pt-BR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307975" y="1772816"/>
            <a:ext cx="246382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o sinal de controle tende a corrigir automaticamente</a:t>
            </a:r>
          </a:p>
          <a:p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o erro de fase φ </a:t>
            </a:r>
            <a:r>
              <a:rPr lang="pt-BR" sz="1400" dirty="0" smtClean="0">
                <a:solidFill>
                  <a:schemeClr val="accent6">
                    <a:lumMod val="75000"/>
                  </a:schemeClr>
                </a:solidFill>
              </a:rPr>
              <a:t>via oscilador 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controlado por </a:t>
            </a:r>
            <a:r>
              <a:rPr lang="pt-BR" sz="1400" dirty="0" smtClean="0">
                <a:solidFill>
                  <a:schemeClr val="accent6">
                    <a:lumMod val="75000"/>
                  </a:schemeClr>
                </a:solidFill>
              </a:rPr>
              <a:t>tensão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09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Modulação AM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Espectro de um sinal Modulado em AM SSB-SC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Cláudio A. Fleury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24</a:t>
            </a:fld>
            <a:endParaRPr lang="pt-BR"/>
          </a:p>
        </p:txBody>
      </p:sp>
      <p:sp>
        <p:nvSpPr>
          <p:cNvPr id="7" name="AutoShape 2" descr="data:image/jpeg;base64,/9j/4AAQSkZJRgABAQAAAQABAAD/2wCEAAkGBxISEhIQEhIVFRIVFRUVFRYVFh0WFxcQFRcWFxUVFRUYKCggGBoxGxUVIjEhJSk3Li4uFx8zODMsNygtLisBCgoKBQUFDgUFDisZExkrKysrKysrKysrKysrKysrKysrKysrKysrKysrKysrKysrKysrKysrKysrKysrKysrK//AABEIAMMBAgMBIgACEQEDEQH/xAAbAAEAAgMBAQAAAAAAAAAAAAAABQYBAwQCB//EAFEQAAIBAwICBAYMCQoEBwAAAAECAAMEERIhBTEGE0FRIlJUYYGTFBUjMkJxkZTB0dLTFiRTYnKSobGzMzRVZHOCssPU8GN04eMHQ6KjtMLi/8QAFAEBAAAAAAAAAAAAAAAAAAAAAP/EABQRAQAAAAAAAAAAAAAAAAAAAAD/2gAMAwEAAhEDEQA/APuMREBERAREQEREBERAREQETVc3CU1ao7KiKCzMxCqqjclidgPPKZc9OKtbPsG3DU+y4uCadNh41KmoL1F850g9hMC02N2z1rmmQMUmphccyGpq5z6TO+fMOG8b4mta5f8AE6hL09a6atIE9UmND6nxtjmp3lq4F0vp13FvVRre6IJWlUIIqAczRqDwaoHaNmHaBAk245QH/mDPXdRjBz1+AxXGPFOc8gN8ze3EEGjckuMqApJKjGWwBnG67+cSEPRJSSzVCSxdn2x7o9uLdmTfwdsseeTjuklQtKnWCq6rqSkKaYPwjguc42BKoPQYEjRqq6hlIKsAQRuCDuCJ7nLwy16qklPOSowT3nmcDsGeydUBERAREQERMZgZiIgIiICIiAiIgIiICIiAiJzez6XLraef0x9cDpic4vqX5RP1hPQuk8df1hA3RNYrr4y/KJnrV8YfLA9zBmNY7x8sqf8A4h8SYUqdnSbFa7LU8qfCS2UZuKgx26cKD41RYEDxa89s6pJOeH0nIpJ8G5rI2DWfxqQIIVeRI1bjTOtp5oU1RVRQFRQFVRyCqMAAfEJs/fy+iBwWI92uv06f8GnN3ErCnXQo4PMMrKcMjruro43VwdwRNFh/LXX9pT/g05IZ83f/ALMCV6FccqVNVncsDdUQCXGwr25JCVwByO2ll7GHcRLVPl3Gq7W5pX6A6rUlnA+HaNgXFM/3RrH51NZ9Nt6ququpyrAMpHIqRkEeiBsiIgIiICIiBF8YuXRqAGdJd9WnmxWk7om2+7KNhz047ZHcI4pWqNQ1qVYmsrqUemOrVVZKmipuN2Rc5I8M+iyFQef+yOUxpHPG/wBED1ERAREQEREBERAREQEREBOI8JtzzoUjnnmmv1TtiBwHglr5NR9Un1Twej9n22tv6lPqklECM/B2z8kt/Up9Uwejll5Jb+pT6pKRAhLjo7YKNRsrc/o2yufkVSZB8fs+H0VpuvDrV89azdZbBClKlTZmfDJkDX1aknYdZknbe7zluuG0ajB6lNXYAqCwzhGKsy79hKqSPzR3QI1OifDyATYWucbjqKZx3jOJn8D+HeQ2vqEH0SbiBUOF9FLA17wG0oYWrTA9zXYGhSO3pJkp+CNh5JR9CASYSkoLEAAscsQNyQMAk9uwA9E9wK/d9FuHqjs9rS0hWLZXI0AHOe8YzI/oxw62rowNolI0+rQopYaWalTqGmV2K4FQDuIwRtLXdW6VEanUUMjqVZWGQykYKkdox2TFtapTBCKFycnA5scZJ7zsNz3CBwDo5a/kv/W31wOjlt4jesqfakrECK/B638V/XVPtTyejlv3VfnFb7cl4gV3inBrejSqVcXDaVJCrd1wWYe9UZqAZJIHpndwjhCUfDGvWRg6q1WouM52WqzAfH+2dl5aippDE6VZXIGMMUYMue3GpQdu7unRAREQEREBERAREQEREBERARE5eJcRpW9Nq1eotOmvvnc6QO7c9vmgdUSkVunlR/5rYVKidlSu4tlYd6qQ1THxoIodO6qHN1YVETx7eoLkKNt2QBKmP0VMC7xOThfE6NzTWtQqLUptyZDkZHMHuPeDuJ1wEREBERAREQESJPGQDXDLjqq9OguDku9VKLL+j4VYD0ZnjgHH0uaSOy9VUZKbmmWB2qDUulttXb2ZyDtAmYmo3KZxrXOcY1Dn3fHOKtxdRTNQKxHW9SoAJ1P1nVZ2BwuoNv3KTAkonPaXQcuuMMjaWGc4JVWG/aNLCdEBERARIXjfSi1tWFOq5NUjK0aamrVK9/VoCQPOcDzyJHTsZ34ffBfG0Ujt36BULejGfNAuESJ4H0jtrvUKFUF09/TYFKqZ5a6TgMvxkYMloCIiAiIgIiICIiAiIgcnFeI07ajUuKzBaVNS7sexQOwdp7AO0kT53mpd1Bd3S4IObe3O60EPJmHJq5HNuzOB2k9/TC79k3i2Y3o2umtX7nuWGbekfMozUI7zTmcZgYHfMzE80Kisquu6sAynl4LDI578jA4atOrbVTeWY9026+hnCXNMebktYD3r9vI5B2+h8H4nSuqNO4otqpVFDKfMeYI7CDkEdhBlPBmroheexr6paE4o3YavRHYt0mOvQd2pSKmO8OYH0KIiAiIgIiIEHwmir1OIKwBU3S7EZG1ra45+f908v0aprTSjRCpTVKlMgr1hKuipuSQSQqgb55Dum7gQ91vz33Q/+NbD6JMQKvddFC4Zetwp1bFSffJWRjnVk563JX3pIY4GsyWp8LwyeF4CVHqhcbmo+vOT4uajnGOeNxiSUQOe1tQjVG5tUbUx+JQqgfEqj9p7Z0REBKl0u6QVFcWNqQLhl11KuNQtqB2DEHY1WOQinbYsdhgznSDiyWlvVuHBIRchRzdyQqU1/OZiqjzmUfg9o6Iz1iGuKzGrXYcjVYbhfzFGEXuCjvMDZw7h1OgG0AksdTuzFqlRj8Ko53Y/HsOQwJ1f79MwYBGcebOPN34gcfEOFpVKVMmnXpnNKsm1Sm35p7VPah8EgkESx9EekLV9dvcBUu6IGsLstSkdkr0gfgHBBHwWBHcTFSN4vrpdXe0gTVtjrwvOpQP8vRPflBkDx0Q9kD6ZE02lylVEq02DI6q6MOTIwBUjzYIm6BC9IOMm3WqVUEpbXFydXLFFVwpx3lufcpnq14z1lQUwhXIqghx4SVKJQEMASCCKikEHs8+3ddWCVGDOoOFdCDuGp1ANaMDzU6V2/NE80uG0lIIUDCsgA2AVyGfHnJAyfMPPkK/bdJ65pW7miHe4tvZCLTySuDR6xSp3bC1gRj32kjAJE8XfTIoKDLTWolVKrllLjT1delRw2U9yPupLdZgIUKkjmJ+nwS2VdC0UVQEUADGFpkNTCkcgCAQByI2nl+BWx05oqdIYDOcYdg76h8LLgMc8yMmBIaomcRA4eIcIpVmDP1mQMDRWq0hjnuKbKD6Zyfgxb99x87uPvJNRAra9B7EFmCVgztqYi6uMs2AMses3OABv3CZboTZnsr+i8uR/mSxxApdx0b4aq1HLXOERnYC8uidKDLYAqb7TfYdCLU01JFyhx7wXtyQo7Bu47MbY25dksl/a9augthSRrGPfJ2r5s98WdqU1ZYsSzNk55FiQNyeWcbdwgQw6GWvjXPzuv9ueG6EWpam+bjXTbVTPsmrlWwVyPC54Yj0mWWIESOBL+XufXuf3zI4J/WLn1p+qSsQIv2m/rNz6z/pPPtKfKrn9dfpWS0QIg8Ffyy6H96n9KTB4LU7L66HqT++lJiIFS4PweqXu8X90MXGMgW5yeponJzSO++PRJL2kr/0ld/qWv3ElaFsqFyowXbW3nfSq538yqPRN0CF9pbj+krr9S1+5mfai4/pC49Xb/dSZiBDjhdx5fW9NOh9ieva248tqeqpfZktECs8W6LVbkUxVvahWnUWqoFOmAaighdQ0+EBnOO8A9gnk9FKnlj+mkn0CWiIFW/BOr5YfUpOAdHD7IZFvCaoprqHUqQtMs5Qnwsgkh/k+W8SIpWlbrWqFgBUfLadyERUWmgLLuCRUJ5Ea9jtmBGDorX7LsemgPtTH4LXHldP02/8A3JahMwKzwPo/d2lFLaleUzTTITXbEkKSSFBWoPBGcDzATuNrf+VW/wA1f76TEQNdurBVDsGfA1Mq6QW7SFJOB5smbIiAiIgIiICIiAiJgmBmJWb/AKeWNNmRarVnXZltqb3BBHMMaYKqfMTJ7h14telSrpnRVRKiZGDodQy5HYcEQOiIiAiIgIiICIiAiRicXUCuzjStKr1W25YkU9OB3lqgXE18F46tcMCvVupbKE58EVatJWDbA5ai+3MY84yEvE19cveOeOfb3Thq8XQJTcAt1r6KQHNz4RyDyA0qzZPYIElE0WtyH1Y2KsUYHmGH/QgjzMJvgIiICIkVxrpHaWhprc10ompq0a9gQpUN4XIe/Xn3wJWJos7ynWRalJ1qI26ujBlI8zDYzfAREQEREBERAREQEREDxVqBVLMQFAJJJwAo3JJ7BifNeI8SqcTJJLJw74FMZV7oflKp5rRPwUHvhgtscST6e3nX1U4ah8AgVrvHk4OKdHP57KcjxUbvmpR+wfs+KB4t6C01CIoVFGFVQAoxyAA2lt6Jrixsx3W1D+Gsqj8vQZb+jgxaWo/4FH+GsCRiIgIiICIiAiIgQ3B6Kv7MVgGVrlwQRkEdXSGCD8U01ejNMUwlLCkOz62GttTFyc598uatTwWyMMeXMdPAOd1/zNT/AApJaBWH6LsSCKqgBmYDSTp1NRbYk5I1UicEnGoDkAJK0OF6WpeEDTpajTXTuGYMo8LPIIxUDHbzklEDns7UU9Zzlncux5ZYgAfIqqvxKJ0REBERASqdLP5zb/2Nx/jt9pa5U+lR/GqH9hX/AIlCBWanCGoubiwYW9xzIG1CseZWvSGxzuNY8Id55S69E+ka3tNsoaVek3V3FEnJp1MZGD8JCN1Ycwe/IkFmQ3FKxtK1PiaA4p4p3QG+uyJ8IkDmyHDjzBh2wPqcTzTcMAwIIIBBHIg8iJ6gRV/xYUqugjICKzd5arUFKii5wN2J3J2wO/I98O4malWpSZCrLTo1cHGQlY1VCtgkag1F84OMETou+H06pzUUMCjIysMq1NsEqynYjIH7e8zNrYpTLFFAyFGwwAiDCIoHJRk4HnPfAgH6QVway9STUQ5FMKSxodbo66mc6a66MuVUhgcLjJGddx0rZTRwqulQUSSutQOtuBQOWYe54znD43BXnJ72oob+5Luc8uTateR3HUdW3bvMHg1vlT1SeCFA25BG1rty2fwh59+cDuiMRA4uI2VWoVNO5qUcZyEWm2rOMZ6xWxjfl3zkHCbjy+t6aVD6KcmYgVBOhBFWvW9mVjUrsGqEpROSqhFA8DYBQAB9c3fgi3ldT006f1S0xAqZ6Ivg/jj4P/Cp/VO7hljWFKmtK8VqaqEU9UrZVBp5g7nab+LWRNJ0Q1C1VWp51khdYILnJ2x5t518NZiuCuhVJVV3zpUlRknnkAHbv+UOb2Hd+VJ6aH/7mPYl55VT+b/9yS0QIc2l92XVD02rH91UTybXiHZdW3ptHP8AnyaiBCexeI+VWnzOp/qJj2NxLyqz+ZVf9RJyIEGLbiXlVn8zq/6ieuo4j5RafNqn30mogVTgVO+/GMVbb+cVM+4VN2wuSPdNhJQUr/8AK2vqag/zJ2cPshS6zBzrqPU+Ivjb9k64EUEvfHtvVuP/ALTIW98a2/VcfTJSIEX+O/1b5HmM33dbfK/1SViBElr7xbb9ap9mY13/AOTtfW1PsSXiBE9bf/krX11T7uRHFOGX1aqlXRbDRTdMddU31sjZz1e3vOXnltkDQuQbl3JZslaVEeDpAQA1XRjj4VXSRnJ6vltAifaS+8W29dU+6nmpwK+ZWVqVqVYEEdfU3B2IPuXnl1EzAqXRex4laWtG1anbVeqXQHNw6E01J0Lp6k8l0rnO+mS3si/8mtvnT/cyXiBroFiqlwA+BqCnUA3aAxAyPPgfFNkRAREQEREBERAREQETlveI0aIBq1Up55a2C5I3wAefom+lUDAMpBVgCCNwVO4IPdA9xEQEREBERAREQETwlVTnDA4JBwc4I5g9xnpWB3BzAzETGYGYmAZmAiIgIxEQERmICIiAiIgIiICIiAiIgJQ+N9Ja9es9vZVBSpUiVq3OgVC1Yc6VBWypx8JyCAdgMyR6f8ZelTp2tBtNzdMaaN+SogZrV/Quw/OZZBcPs0oUko0wFRBhR5u0k9pJ3J7yTAdGuJtZv7EuWWotfV1VzpC1XuApJpXLD37lVOl+3SQd8ZvfBQPY9DSCF6qnjO506BjJHbiUDjditxQqUXyAVJBHNXG6sp7CGAI+KWX/AMPOP+zLOmXUJcUgKVenjGmoqjBAHJWXSwxtg+aBZ4iICIiAiIgIiIFcsqDvTuRTbS3sxydyNSK6F01DcZAIyO+cXAaNzZ2tBWTmtOl1WS/V1Or0K2RsFNTSCBsM5zzk10d5XH/NV/8AFJXECqcQ6T1aesBEYq7DA5FQlZlIbVzPVBSuNSnPgnwS3S9NnVaDFtdS5dqnL+bq7uucj3hRaSY/PAPbLFiAIHBwtWDV9sU+sHVjGPBFNA+keLr1+nJ7ZITGJmAiIgJWek95b0Khuq41dTRyiAZc1XqAItLvdmAUDz77SzT5lxq6S84oQMmnYppB30vdOfCPcdA28zO3dA3WPSLiNuNdS2WrQ59SldqtzTQjktSoAKx5kgnvwTyl64PxWjdUkr0HD03Gx5EEbFWB3Vgcgg7giVLEi7S59r7oXC7Wt1UWndLnwUrthaVyB2ZbSj9+Qx3ED6dERA5Kt+iuyFgCqq7E4CqHJVMk9pKtj4vizr4bxSnXAamSc06dUAjBNKqCUb06WH90znveDdZUaoKhXV1LAjBIqUWYg4bIKkNgjsxkb7jPBeDexyPCLBKFG3QnGSlHV4TYAGol98DHgjvgE6QUCi1MsFYLjKkHU1TqlQj4LF9sHuPcZ7qceoKyqzMpYIRqpuAOsqdUgYkYUl8Lg9pHfNLdHqeiui6StaoajrUUVEKscvT0H4BYu2PGdj2zgqdEATRzWz1IohSVy46mt1w0VCSVBwF3z4I7TvAs+YmNMQI7iNxdqwFC3oVExuatw1Jg2+wVaTgjGN8+ic4u+IeSW3zx/uJNxA+f3PA+I1LutdvRtiWRKVJRct7lQXdlz1W5LksT5lHZN44Pf9tCh6Llj/lS8xAotTg9+VYChRBIIGLg88d/VyPtOB8SpVqV5bU6HWaFpXCm5Jp16S8tRCfygbOHxkZYHIly4tbVBSqKtWqzVFamgAXCu4IDlkUFQOeScfHkTq4U3g6RTKIhKKDnOFJXJBA7ge3nA5xe3Xkg9ev1TPs+58k+SsklYgRXthc+Rt66n9cweJXHkVT0VaX0tJaIET7aXHkNX0VKP249ta/kFf1lD7yS0QIj21r+QXH69v8AezB4vW8guf17f72TEQKnwDi1UCv+I3J/Ga5yGoePuD7rzztJX24q+QXPy0PvZv4NatTWoGxlq1aoMeK9RmX04IkhAiBxmr5DdfLQ+9gcZqeRXX/s/eSXiBE+3L+R3PyUvtzPtw/klz8lP7clYgRR4y3klz+on0NB40fJbn1YP7mkrECn9KeOXhpilZWtwKlTKtWamMUE7XCZzUfxRyzuTtvBcOsHolUS0uBTWmFBNPLFyzMxZvfMTnJJ5ljPpsg6N3quXOosoK0qaLyyFDVamxww91QHuK7b5gV4tU8nuPUt9E5uI23XUqlF7e40VEKN7g5OGGMjA5/VPoomYFS6J8dqraUUvKFyLhF0OfY9R9eg6VqZVSMsoDEdhJkv7f0/yVz81rfZktEDXQqh1VwCAwBAYFWAPerbg+YzZEQEREBERAREQEREDGIxEQMxEQEREBERAREQEREBERAREQEREBNfUrsdI23G3InmR3c4iBsiIgIiICIiAiIgIiIH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data:image/jpeg;base64,/9j/4AAQSkZJRgABAQAAAQABAAD/2wCEAAkGBxISEhIQEhIVFRIVFRUVFRYVFh0WFxcQFRcWFxUVFRUYKCggGBoxGxUVIjEhJSk3Li4uFx8zODMsNygtLisBCgoKBQUFDgUFDisZExkrKysrKysrKysrKysrKysrKysrKysrKysrKysrKysrKysrKysrKysrKysrKysrKysrK//AABEIAMMBAgMBIgACEQEDEQH/xAAbAAEAAgMBAQAAAAAAAAAAAAAABQYBAwQCB//EAFEQAAIBAwICBAYMCQoEBwAAAAECAAMEERIhBTEGE0FRIlJUYYGTFBUjMkJxkZTB0dLTFiRTYnKSobGzMzRVZHOCssPU8GN04eMHQ6KjtMLi/8QAFAEBAAAAAAAAAAAAAAAAAAAAAP/EABQRAQAAAAAAAAAAAAAAAAAAAAD/2gAMAwEAAhEDEQA/APuMREBERAREQEREBERAREQETVc3CU1ao7KiKCzMxCqqjclidgPPKZc9OKtbPsG3DU+y4uCadNh41KmoL1F850g9hMC02N2z1rmmQMUmphccyGpq5z6TO+fMOG8b4mta5f8AE6hL09a6atIE9UmND6nxtjmp3lq4F0vp13FvVRre6IJWlUIIqAczRqDwaoHaNmHaBAk245QH/mDPXdRjBz1+AxXGPFOc8gN8ze3EEGjckuMqApJKjGWwBnG67+cSEPRJSSzVCSxdn2x7o9uLdmTfwdsseeTjuklQtKnWCq6rqSkKaYPwjguc42BKoPQYEjRqq6hlIKsAQRuCDuCJ7nLwy16qklPOSowT3nmcDsGeydUBERAREQERMZgZiIgIiICIiAiIgIiICIiAiJzez6XLraef0x9cDpic4vqX5RP1hPQuk8df1hA3RNYrr4y/KJnrV8YfLA9zBmNY7x8sqf8A4h8SYUqdnSbFa7LU8qfCS2UZuKgx26cKD41RYEDxa89s6pJOeH0nIpJ8G5rI2DWfxqQIIVeRI1bjTOtp5oU1RVRQFRQFVRyCqMAAfEJs/fy+iBwWI92uv06f8GnN3ErCnXQo4PMMrKcMjruro43VwdwRNFh/LXX9pT/g05IZ83f/ALMCV6FccqVNVncsDdUQCXGwr25JCVwByO2ll7GHcRLVPl3Gq7W5pX6A6rUlnA+HaNgXFM/3RrH51NZ9Nt6ququpyrAMpHIqRkEeiBsiIgIiICIiBF8YuXRqAGdJd9WnmxWk7om2+7KNhz047ZHcI4pWqNQ1qVYmsrqUemOrVVZKmipuN2Rc5I8M+iyFQef+yOUxpHPG/wBED1ERAREQEREBERAREQEREBOI8JtzzoUjnnmmv1TtiBwHglr5NR9Un1Twej9n22tv6lPqklECM/B2z8kt/Up9Uwejll5Jb+pT6pKRAhLjo7YKNRsrc/o2yufkVSZB8fs+H0VpuvDrV89azdZbBClKlTZmfDJkDX1aknYdZknbe7zluuG0ajB6lNXYAqCwzhGKsy79hKqSPzR3QI1OifDyATYWucbjqKZx3jOJn8D+HeQ2vqEH0SbiBUOF9FLA17wG0oYWrTA9zXYGhSO3pJkp+CNh5JR9CASYSkoLEAAscsQNyQMAk9uwA9E9wK/d9FuHqjs9rS0hWLZXI0AHOe8YzI/oxw62rowNolI0+rQopYaWalTqGmV2K4FQDuIwRtLXdW6VEanUUMjqVZWGQykYKkdox2TFtapTBCKFycnA5scZJ7zsNz3CBwDo5a/kv/W31wOjlt4jesqfakrECK/B638V/XVPtTyejlv3VfnFb7cl4gV3inBrejSqVcXDaVJCrd1wWYe9UZqAZJIHpndwjhCUfDGvWRg6q1WouM52WqzAfH+2dl5aippDE6VZXIGMMUYMue3GpQdu7unRAREQEREBERAREQEREBERARE5eJcRpW9Nq1eotOmvvnc6QO7c9vmgdUSkVunlR/5rYVKidlSu4tlYd6qQ1THxoIodO6qHN1YVETx7eoLkKNt2QBKmP0VMC7xOThfE6NzTWtQqLUptyZDkZHMHuPeDuJ1wEREBERAREQESJPGQDXDLjqq9OguDku9VKLL+j4VYD0ZnjgHH0uaSOy9VUZKbmmWB2qDUulttXb2ZyDtAmYmo3KZxrXOcY1Dn3fHOKtxdRTNQKxHW9SoAJ1P1nVZ2BwuoNv3KTAkonPaXQcuuMMjaWGc4JVWG/aNLCdEBERARIXjfSi1tWFOq5NUjK0aamrVK9/VoCQPOcDzyJHTsZ34ffBfG0Ujt36BULejGfNAuESJ4H0jtrvUKFUF09/TYFKqZ5a6TgMvxkYMloCIiAiIgIiICIiAiIgcnFeI07ajUuKzBaVNS7sexQOwdp7AO0kT53mpd1Bd3S4IObe3O60EPJmHJq5HNuzOB2k9/TC79k3i2Y3o2umtX7nuWGbekfMozUI7zTmcZgYHfMzE80Kisquu6sAynl4LDI578jA4atOrbVTeWY9026+hnCXNMebktYD3r9vI5B2+h8H4nSuqNO4otqpVFDKfMeYI7CDkEdhBlPBmroheexr6paE4o3YavRHYt0mOvQd2pSKmO8OYH0KIiAiIgIiIEHwmir1OIKwBU3S7EZG1ra45+f908v0aprTSjRCpTVKlMgr1hKuipuSQSQqgb55Dum7gQ91vz33Q/+NbD6JMQKvddFC4Zetwp1bFSffJWRjnVk563JX3pIY4GsyWp8LwyeF4CVHqhcbmo+vOT4uajnGOeNxiSUQOe1tQjVG5tUbUx+JQqgfEqj9p7Z0REBKl0u6QVFcWNqQLhl11KuNQtqB2DEHY1WOQinbYsdhgznSDiyWlvVuHBIRchRzdyQqU1/OZiqjzmUfg9o6Iz1iGuKzGrXYcjVYbhfzFGEXuCjvMDZw7h1OgG0AksdTuzFqlRj8Ko53Y/HsOQwJ1f79MwYBGcebOPN34gcfEOFpVKVMmnXpnNKsm1Sm35p7VPah8EgkESx9EekLV9dvcBUu6IGsLstSkdkr0gfgHBBHwWBHcTFSN4vrpdXe0gTVtjrwvOpQP8vRPflBkDx0Q9kD6ZE02lylVEq02DI6q6MOTIwBUjzYIm6BC9IOMm3WqVUEpbXFydXLFFVwpx3lufcpnq14z1lQUwhXIqghx4SVKJQEMASCCKikEHs8+3ddWCVGDOoOFdCDuGp1ANaMDzU6V2/NE80uG0lIIUDCsgA2AVyGfHnJAyfMPPkK/bdJ65pW7miHe4tvZCLTySuDR6xSp3bC1gRj32kjAJE8XfTIoKDLTWolVKrllLjT1delRw2U9yPupLdZgIUKkjmJ+nwS2VdC0UVQEUADGFpkNTCkcgCAQByI2nl+BWx05oqdIYDOcYdg76h8LLgMc8yMmBIaomcRA4eIcIpVmDP1mQMDRWq0hjnuKbKD6Zyfgxb99x87uPvJNRAra9B7EFmCVgztqYi6uMs2AMses3OABv3CZboTZnsr+i8uR/mSxxApdx0b4aq1HLXOERnYC8uidKDLYAqb7TfYdCLU01JFyhx7wXtyQo7Bu47MbY25dksl/a9augthSRrGPfJ2r5s98WdqU1ZYsSzNk55FiQNyeWcbdwgQw6GWvjXPzuv9ueG6EWpam+bjXTbVTPsmrlWwVyPC54Yj0mWWIESOBL+XufXuf3zI4J/WLn1p+qSsQIv2m/rNz6z/pPPtKfKrn9dfpWS0QIg8Ffyy6H96n9KTB4LU7L66HqT++lJiIFS4PweqXu8X90MXGMgW5yeponJzSO++PRJL2kr/0ld/qWv3ElaFsqFyowXbW3nfSq538yqPRN0CF9pbj+krr9S1+5mfai4/pC49Xb/dSZiBDjhdx5fW9NOh9ieva248tqeqpfZktECs8W6LVbkUxVvahWnUWqoFOmAaighdQ0+EBnOO8A9gnk9FKnlj+mkn0CWiIFW/BOr5YfUpOAdHD7IZFvCaoprqHUqQtMs5Qnwsgkh/k+W8SIpWlbrWqFgBUfLadyERUWmgLLuCRUJ5Ea9jtmBGDorX7LsemgPtTH4LXHldP02/8A3JahMwKzwPo/d2lFLaleUzTTITXbEkKSSFBWoPBGcDzATuNrf+VW/wA1f76TEQNdurBVDsGfA1Mq6QW7SFJOB5smbIiAiIgIiICIiAiJgmBmJWb/AKeWNNmRarVnXZltqb3BBHMMaYKqfMTJ7h14telSrpnRVRKiZGDodQy5HYcEQOiIiAiIgIiICIiAiRicXUCuzjStKr1W25YkU9OB3lqgXE18F46tcMCvVupbKE58EVatJWDbA5ai+3MY84yEvE19cveOeOfb3Thq8XQJTcAt1r6KQHNz4RyDyA0qzZPYIElE0WtyH1Y2KsUYHmGH/QgjzMJvgIiICIkVxrpHaWhprc10ompq0a9gQpUN4XIe/Xn3wJWJos7ynWRalJ1qI26ujBlI8zDYzfAREQEREBERAREQEREDxVqBVLMQFAJJJwAo3JJ7BifNeI8SqcTJJLJw74FMZV7oflKp5rRPwUHvhgtscST6e3nX1U4ah8AgVrvHk4OKdHP57KcjxUbvmpR+wfs+KB4t6C01CIoVFGFVQAoxyAA2lt6Jrixsx3W1D+Gsqj8vQZb+jgxaWo/4FH+GsCRiIgIiICIiAiIgQ3B6Kv7MVgGVrlwQRkEdXSGCD8U01ejNMUwlLCkOz62GttTFyc598uatTwWyMMeXMdPAOd1/zNT/AApJaBWH6LsSCKqgBmYDSTp1NRbYk5I1UicEnGoDkAJK0OF6WpeEDTpajTXTuGYMo8LPIIxUDHbzklEDns7UU9Zzlncux5ZYgAfIqqvxKJ0REBERASqdLP5zb/2Nx/jt9pa5U+lR/GqH9hX/AIlCBWanCGoubiwYW9xzIG1CseZWvSGxzuNY8Id55S69E+ka3tNsoaVek3V3FEnJp1MZGD8JCN1Ycwe/IkFmQ3FKxtK1PiaA4p4p3QG+uyJ8IkDmyHDjzBh2wPqcTzTcMAwIIIBBHIg8iJ6gRV/xYUqugjICKzd5arUFKii5wN2J3J2wO/I98O4malWpSZCrLTo1cHGQlY1VCtgkag1F84OMETou+H06pzUUMCjIysMq1NsEqynYjIH7e8zNrYpTLFFAyFGwwAiDCIoHJRk4HnPfAgH6QVway9STUQ5FMKSxodbo66mc6a66MuVUhgcLjJGddx0rZTRwqulQUSSutQOtuBQOWYe54znD43BXnJ72oob+5Luc8uTateR3HUdW3bvMHg1vlT1SeCFA25BG1rty2fwh59+cDuiMRA4uI2VWoVNO5qUcZyEWm2rOMZ6xWxjfl3zkHCbjy+t6aVD6KcmYgVBOhBFWvW9mVjUrsGqEpROSqhFA8DYBQAB9c3fgi3ldT006f1S0xAqZ6Ivg/jj4P/Cp/VO7hljWFKmtK8VqaqEU9UrZVBp5g7nab+LWRNJ0Q1C1VWp51khdYILnJ2x5t518NZiuCuhVJVV3zpUlRknnkAHbv+UOb2Hd+VJ6aH/7mPYl55VT+b/9yS0QIc2l92XVD02rH91UTybXiHZdW3ptHP8AnyaiBCexeI+VWnzOp/qJj2NxLyqz+ZVf9RJyIEGLbiXlVn8zq/6ieuo4j5RafNqn30mogVTgVO+/GMVbb+cVM+4VN2wuSPdNhJQUr/8AK2vqag/zJ2cPshS6zBzrqPU+Ivjb9k64EUEvfHtvVuP/ALTIW98a2/VcfTJSIEX+O/1b5HmM33dbfK/1SViBElr7xbb9ap9mY13/AOTtfW1PsSXiBE9bf/krX11T7uRHFOGX1aqlXRbDRTdMddU31sjZz1e3vOXnltkDQuQbl3JZslaVEeDpAQA1XRjj4VXSRnJ6vltAifaS+8W29dU+6nmpwK+ZWVqVqVYEEdfU3B2IPuXnl1EzAqXRex4laWtG1anbVeqXQHNw6E01J0Lp6k8l0rnO+mS3si/8mtvnT/cyXiBroFiqlwA+BqCnUA3aAxAyPPgfFNkRAREQEREBERAREQETlveI0aIBq1Up55a2C5I3wAefom+lUDAMpBVgCCNwVO4IPdA9xEQEREBERAREQETwlVTnDA4JBwc4I5g9xnpWB3BzAzETGYGYmAZmAiIgIxEQERmICIiAiIgIiICIiAiIgJQ+N9Ja9es9vZVBSpUiVq3OgVC1Yc6VBWypx8JyCAdgMyR6f8ZelTp2tBtNzdMaaN+SogZrV/Quw/OZZBcPs0oUko0wFRBhR5u0k9pJ3J7yTAdGuJtZv7EuWWotfV1VzpC1XuApJpXLD37lVOl+3SQd8ZvfBQPY9DSCF6qnjO506BjJHbiUDjditxQqUXyAVJBHNXG6sp7CGAI+KWX/AMPOP+zLOmXUJcUgKVenjGmoqjBAHJWXSwxtg+aBZ4iICIiAiIgIiIFcsqDvTuRTbS3sxydyNSK6F01DcZAIyO+cXAaNzZ2tBWTmtOl1WS/V1Or0K2RsFNTSCBsM5zzk10d5XH/NV/8AFJXECqcQ6T1aesBEYq7DA5FQlZlIbVzPVBSuNSnPgnwS3S9NnVaDFtdS5dqnL+bq7uucj3hRaSY/PAPbLFiAIHBwtWDV9sU+sHVjGPBFNA+keLr1+nJ7ZITGJmAiIgJWek95b0Khuq41dTRyiAZc1XqAItLvdmAUDz77SzT5lxq6S84oQMmnYppB30vdOfCPcdA28zO3dA3WPSLiNuNdS2WrQ59SldqtzTQjktSoAKx5kgnvwTyl64PxWjdUkr0HD03Gx5EEbFWB3Vgcgg7giVLEi7S59r7oXC7Wt1UWndLnwUrthaVyB2ZbSj9+Qx3ED6dERA5Kt+iuyFgCqq7E4CqHJVMk9pKtj4vizr4bxSnXAamSc06dUAjBNKqCUb06WH90znveDdZUaoKhXV1LAjBIqUWYg4bIKkNgjsxkb7jPBeDexyPCLBKFG3QnGSlHV4TYAGol98DHgjvgE6QUCi1MsFYLjKkHU1TqlQj4LF9sHuPcZ7qceoKyqzMpYIRqpuAOsqdUgYkYUl8Lg9pHfNLdHqeiui6StaoajrUUVEKscvT0H4BYu2PGdj2zgqdEATRzWz1IohSVy46mt1w0VCSVBwF3z4I7TvAs+YmNMQI7iNxdqwFC3oVExuatw1Jg2+wVaTgjGN8+ic4u+IeSW3zx/uJNxA+f3PA+I1LutdvRtiWRKVJRct7lQXdlz1W5LksT5lHZN44Pf9tCh6Llj/lS8xAotTg9+VYChRBIIGLg88d/VyPtOB8SpVqV5bU6HWaFpXCm5Jp16S8tRCfygbOHxkZYHIly4tbVBSqKtWqzVFamgAXCu4IDlkUFQOeScfHkTq4U3g6RTKIhKKDnOFJXJBA7ge3nA5xe3Xkg9ev1TPs+58k+SsklYgRXthc+Rt66n9cweJXHkVT0VaX0tJaIET7aXHkNX0VKP249ta/kFf1lD7yS0QIj21r+QXH69v8AezB4vW8guf17f72TEQKnwDi1UCv+I3J/Ga5yGoePuD7rzztJX24q+QXPy0PvZv4NatTWoGxlq1aoMeK9RmX04IkhAiBxmr5DdfLQ+9gcZqeRXX/s/eSXiBE+3L+R3PyUvtzPtw/klz8lP7clYgRR4y3klz+on0NB40fJbn1YP7mkrECn9KeOXhpilZWtwKlTKtWamMUE7XCZzUfxRyzuTtvBcOsHolUS0uBTWmFBNPLFyzMxZvfMTnJJ5ljPpsg6N3quXOosoK0qaLyyFDVamxww91QHuK7b5gV4tU8nuPUt9E5uI23XUqlF7e40VEKN7g5OGGMjA5/VPoomYFS6J8dqraUUvKFyLhF0OfY9R9eg6VqZVSMsoDEdhJkv7f0/yVz81rfZktEDXQqh1VwCAwBAYFWAPerbg+YzZEQEREBERAREQEREDGIxEQMxEQEREBERAREQEREBERAREQEREBNfUrsdI23G3InmR3c4iBsiIgIiICIiAiIgIiIH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6" descr="data:image/jpeg;base64,/9j/4AAQSkZJRgABAQAAAQABAAD/2wCEAAkGBxISEhIQEhIVFRIVFRUVFRYVFh0WFxcQFRcWFxUVFRUYKCggGBoxGxUVIjEhJSk3Li4uFx8zODMsNygtLisBCgoKBQUFDgUFDisZExkrKysrKysrKysrKysrKysrKysrKysrKysrKysrKysrKysrKysrKysrKysrKysrKysrK//AABEIAMMBAgMBIgACEQEDEQH/xAAbAAEAAgMBAQAAAAAAAAAAAAAABQYBAwQCB//EAFEQAAIBAwICBAYMCQoEBwAAAAECAAMEERIhBTEGE0FRIlJUYYGTFBUjMkJxkZTB0dLTFiRTYnKSobGzMzRVZHOCssPU8GN04eMHQ6KjtMLi/8QAFAEBAAAAAAAAAAAAAAAAAAAAAP/EABQRAQAAAAAAAAAAAAAAAAAAAAD/2gAMAwEAAhEDEQA/APuMREBERAREQEREBERAREQETVc3CU1ao7KiKCzMxCqqjclidgPPKZc9OKtbPsG3DU+y4uCadNh41KmoL1F850g9hMC02N2z1rmmQMUmphccyGpq5z6TO+fMOG8b4mta5f8AE6hL09a6atIE9UmND6nxtjmp3lq4F0vp13FvVRre6IJWlUIIqAczRqDwaoHaNmHaBAk245QH/mDPXdRjBz1+AxXGPFOc8gN8ze3EEGjckuMqApJKjGWwBnG67+cSEPRJSSzVCSxdn2x7o9uLdmTfwdsseeTjuklQtKnWCq6rqSkKaYPwjguc42BKoPQYEjRqq6hlIKsAQRuCDuCJ7nLwy16qklPOSowT3nmcDsGeydUBERAREQERMZgZiIgIiICIiAiIgIiICIiAiJzez6XLraef0x9cDpic4vqX5RP1hPQuk8df1hA3RNYrr4y/KJnrV8YfLA9zBmNY7x8sqf8A4h8SYUqdnSbFa7LU8qfCS2UZuKgx26cKD41RYEDxa89s6pJOeH0nIpJ8G5rI2DWfxqQIIVeRI1bjTOtp5oU1RVRQFRQFVRyCqMAAfEJs/fy+iBwWI92uv06f8GnN3ErCnXQo4PMMrKcMjruro43VwdwRNFh/LXX9pT/g05IZ83f/ALMCV6FccqVNVncsDdUQCXGwr25JCVwByO2ll7GHcRLVPl3Gq7W5pX6A6rUlnA+HaNgXFM/3RrH51NZ9Nt6ququpyrAMpHIqRkEeiBsiIgIiICIiBF8YuXRqAGdJd9WnmxWk7om2+7KNhz047ZHcI4pWqNQ1qVYmsrqUemOrVVZKmipuN2Rc5I8M+iyFQef+yOUxpHPG/wBED1ERAREQEREBERAREQEREBOI8JtzzoUjnnmmv1TtiBwHglr5NR9Un1Twej9n22tv6lPqklECM/B2z8kt/Up9Uwejll5Jb+pT6pKRAhLjo7YKNRsrc/o2yufkVSZB8fs+H0VpuvDrV89azdZbBClKlTZmfDJkDX1aknYdZknbe7zluuG0ajB6lNXYAqCwzhGKsy79hKqSPzR3QI1OifDyATYWucbjqKZx3jOJn8D+HeQ2vqEH0SbiBUOF9FLA17wG0oYWrTA9zXYGhSO3pJkp+CNh5JR9CASYSkoLEAAscsQNyQMAk9uwA9E9wK/d9FuHqjs9rS0hWLZXI0AHOe8YzI/oxw62rowNolI0+rQopYaWalTqGmV2K4FQDuIwRtLXdW6VEanUUMjqVZWGQykYKkdox2TFtapTBCKFycnA5scZJ7zsNz3CBwDo5a/kv/W31wOjlt4jesqfakrECK/B638V/XVPtTyejlv3VfnFb7cl4gV3inBrejSqVcXDaVJCrd1wWYe9UZqAZJIHpndwjhCUfDGvWRg6q1WouM52WqzAfH+2dl5aippDE6VZXIGMMUYMue3GpQdu7unRAREQEREBERAREQEREBERARE5eJcRpW9Nq1eotOmvvnc6QO7c9vmgdUSkVunlR/5rYVKidlSu4tlYd6qQ1THxoIodO6qHN1YVETx7eoLkKNt2QBKmP0VMC7xOThfE6NzTWtQqLUptyZDkZHMHuPeDuJ1wEREBERAREQESJPGQDXDLjqq9OguDku9VKLL+j4VYD0ZnjgHH0uaSOy9VUZKbmmWB2qDUulttXb2ZyDtAmYmo3KZxrXOcY1Dn3fHOKtxdRTNQKxHW9SoAJ1P1nVZ2BwuoNv3KTAkonPaXQcuuMMjaWGc4JVWG/aNLCdEBERARIXjfSi1tWFOq5NUjK0aamrVK9/VoCQPOcDzyJHTsZ34ffBfG0Ujt36BULejGfNAuESJ4H0jtrvUKFUF09/TYFKqZ5a6TgMvxkYMloCIiAiIgIiICIiAiIgcnFeI07ajUuKzBaVNS7sexQOwdp7AO0kT53mpd1Bd3S4IObe3O60EPJmHJq5HNuzOB2k9/TC79k3i2Y3o2umtX7nuWGbekfMozUI7zTmcZgYHfMzE80Kisquu6sAynl4LDI578jA4atOrbVTeWY9026+hnCXNMebktYD3r9vI5B2+h8H4nSuqNO4otqpVFDKfMeYI7CDkEdhBlPBmroheexr6paE4o3YavRHYt0mOvQd2pSKmO8OYH0KIiAiIgIiIEHwmir1OIKwBU3S7EZG1ra45+f908v0aprTSjRCpTVKlMgr1hKuipuSQSQqgb55Dum7gQ91vz33Q/+NbD6JMQKvddFC4Zetwp1bFSffJWRjnVk563JX3pIY4GsyWp8LwyeF4CVHqhcbmo+vOT4uajnGOeNxiSUQOe1tQjVG5tUbUx+JQqgfEqj9p7Z0REBKl0u6QVFcWNqQLhl11KuNQtqB2DEHY1WOQinbYsdhgznSDiyWlvVuHBIRchRzdyQqU1/OZiqjzmUfg9o6Iz1iGuKzGrXYcjVYbhfzFGEXuCjvMDZw7h1OgG0AksdTuzFqlRj8Ko53Y/HsOQwJ1f79MwYBGcebOPN34gcfEOFpVKVMmnXpnNKsm1Sm35p7VPah8EgkESx9EekLV9dvcBUu6IGsLstSkdkr0gfgHBBHwWBHcTFSN4vrpdXe0gTVtjrwvOpQP8vRPflBkDx0Q9kD6ZE02lylVEq02DI6q6MOTIwBUjzYIm6BC9IOMm3WqVUEpbXFydXLFFVwpx3lufcpnq14z1lQUwhXIqghx4SVKJQEMASCCKikEHs8+3ddWCVGDOoOFdCDuGp1ANaMDzU6V2/NE80uG0lIIUDCsgA2AVyGfHnJAyfMPPkK/bdJ65pW7miHe4tvZCLTySuDR6xSp3bC1gRj32kjAJE8XfTIoKDLTWolVKrllLjT1delRw2U9yPupLdZgIUKkjmJ+nwS2VdC0UVQEUADGFpkNTCkcgCAQByI2nl+BWx05oqdIYDOcYdg76h8LLgMc8yMmBIaomcRA4eIcIpVmDP1mQMDRWq0hjnuKbKD6Zyfgxb99x87uPvJNRAra9B7EFmCVgztqYi6uMs2AMses3OABv3CZboTZnsr+i8uR/mSxxApdx0b4aq1HLXOERnYC8uidKDLYAqb7TfYdCLU01JFyhx7wXtyQo7Bu47MbY25dksl/a9augthSRrGPfJ2r5s98WdqU1ZYsSzNk55FiQNyeWcbdwgQw6GWvjXPzuv9ueG6EWpam+bjXTbVTPsmrlWwVyPC54Yj0mWWIESOBL+XufXuf3zI4J/WLn1p+qSsQIv2m/rNz6z/pPPtKfKrn9dfpWS0QIg8Ffyy6H96n9KTB4LU7L66HqT++lJiIFS4PweqXu8X90MXGMgW5yeponJzSO++PRJL2kr/0ld/qWv3ElaFsqFyowXbW3nfSq538yqPRN0CF9pbj+krr9S1+5mfai4/pC49Xb/dSZiBDjhdx5fW9NOh9ieva248tqeqpfZktECs8W6LVbkUxVvahWnUWqoFOmAaighdQ0+EBnOO8A9gnk9FKnlj+mkn0CWiIFW/BOr5YfUpOAdHD7IZFvCaoprqHUqQtMs5Qnwsgkh/k+W8SIpWlbrWqFgBUfLadyERUWmgLLuCRUJ5Ea9jtmBGDorX7LsemgPtTH4LXHldP02/8A3JahMwKzwPo/d2lFLaleUzTTITXbEkKSSFBWoPBGcDzATuNrf+VW/wA1f76TEQNdurBVDsGfA1Mq6QW7SFJOB5smbIiAiIgIiICIiAiJgmBmJWb/AKeWNNmRarVnXZltqb3BBHMMaYKqfMTJ7h14telSrpnRVRKiZGDodQy5HYcEQOiIiAiIgIiICIiAiRicXUCuzjStKr1W25YkU9OB3lqgXE18F46tcMCvVupbKE58EVatJWDbA5ai+3MY84yEvE19cveOeOfb3Thq8XQJTcAt1r6KQHNz4RyDyA0qzZPYIElE0WtyH1Y2KsUYHmGH/QgjzMJvgIiICIkVxrpHaWhprc10ompq0a9gQpUN4XIe/Xn3wJWJos7ynWRalJ1qI26ujBlI8zDYzfAREQEREBERAREQEREDxVqBVLMQFAJJJwAo3JJ7BifNeI8SqcTJJLJw74FMZV7oflKp5rRPwUHvhgtscST6e3nX1U4ah8AgVrvHk4OKdHP57KcjxUbvmpR+wfs+KB4t6C01CIoVFGFVQAoxyAA2lt6Jrixsx3W1D+Gsqj8vQZb+jgxaWo/4FH+GsCRiIgIiICIiAiIgQ3B6Kv7MVgGVrlwQRkEdXSGCD8U01ejNMUwlLCkOz62GttTFyc598uatTwWyMMeXMdPAOd1/zNT/AApJaBWH6LsSCKqgBmYDSTp1NRbYk5I1UicEnGoDkAJK0OF6WpeEDTpajTXTuGYMo8LPIIxUDHbzklEDns7UU9Zzlncux5ZYgAfIqqvxKJ0REBERASqdLP5zb/2Nx/jt9pa5U+lR/GqH9hX/AIlCBWanCGoubiwYW9xzIG1CseZWvSGxzuNY8Id55S69E+ka3tNsoaVek3V3FEnJp1MZGD8JCN1Ycwe/IkFmQ3FKxtK1PiaA4p4p3QG+uyJ8IkDmyHDjzBh2wPqcTzTcMAwIIIBBHIg8iJ6gRV/xYUqugjICKzd5arUFKii5wN2J3J2wO/I98O4malWpSZCrLTo1cHGQlY1VCtgkag1F84OMETou+H06pzUUMCjIysMq1NsEqynYjIH7e8zNrYpTLFFAyFGwwAiDCIoHJRk4HnPfAgH6QVway9STUQ5FMKSxodbo66mc6a66MuVUhgcLjJGddx0rZTRwqulQUSSutQOtuBQOWYe54znD43BXnJ72oob+5Luc8uTateR3HUdW3bvMHg1vlT1SeCFA25BG1rty2fwh59+cDuiMRA4uI2VWoVNO5qUcZyEWm2rOMZ6xWxjfl3zkHCbjy+t6aVD6KcmYgVBOhBFWvW9mVjUrsGqEpROSqhFA8DYBQAB9c3fgi3ldT006f1S0xAqZ6Ivg/jj4P/Cp/VO7hljWFKmtK8VqaqEU9UrZVBp5g7nab+LWRNJ0Q1C1VWp51khdYILnJ2x5t518NZiuCuhVJVV3zpUlRknnkAHbv+UOb2Hd+VJ6aH/7mPYl55VT+b/9yS0QIc2l92XVD02rH91UTybXiHZdW3ptHP8AnyaiBCexeI+VWnzOp/qJj2NxLyqz+ZVf9RJyIEGLbiXlVn8zq/6ieuo4j5RafNqn30mogVTgVO+/GMVbb+cVM+4VN2wuSPdNhJQUr/8AK2vqag/zJ2cPshS6zBzrqPU+Ivjb9k64EUEvfHtvVuP/ALTIW98a2/VcfTJSIEX+O/1b5HmM33dbfK/1SViBElr7xbb9ap9mY13/AOTtfW1PsSXiBE9bf/krX11T7uRHFOGX1aqlXRbDRTdMddU31sjZz1e3vOXnltkDQuQbl3JZslaVEeDpAQA1XRjj4VXSRnJ6vltAifaS+8W29dU+6nmpwK+ZWVqVqVYEEdfU3B2IPuXnl1EzAqXRex4laWtG1anbVeqXQHNw6E01J0Lp6k8l0rnO+mS3si/8mtvnT/cyXiBroFiqlwA+BqCnUA3aAxAyPPgfFNkRAREQEREBERAREQETlveI0aIBq1Up55a2C5I3wAefom+lUDAMpBVgCCNwVO4IPdA9xEQEREBERAREQETwlVTnDA4JBwc4I5g9xnpWB3BzAzETGYGYmAZmAiIgIxEQERmICIiAiIgIiICIiAiIgJQ+N9Ja9es9vZVBSpUiVq3OgVC1Yc6VBWypx8JyCAdgMyR6f8ZelTp2tBtNzdMaaN+SogZrV/Quw/OZZBcPs0oUko0wFRBhR5u0k9pJ3J7yTAdGuJtZv7EuWWotfV1VzpC1XuApJpXLD37lVOl+3SQd8ZvfBQPY9DSCF6qnjO506BjJHbiUDjditxQqUXyAVJBHNXG6sp7CGAI+KWX/AMPOP+zLOmXUJcUgKVenjGmoqjBAHJWXSwxtg+aBZ4iICIiAiIgIiIFcsqDvTuRTbS3sxydyNSK6F01DcZAIyO+cXAaNzZ2tBWTmtOl1WS/V1Or0K2RsFNTSCBsM5zzk10d5XH/NV/8AFJXECqcQ6T1aesBEYq7DA5FQlZlIbVzPVBSuNSnPgnwS3S9NnVaDFtdS5dqnL+bq7uucj3hRaSY/PAPbLFiAIHBwtWDV9sU+sHVjGPBFNA+keLr1+nJ7ZITGJmAiIgJWek95b0Khuq41dTRyiAZc1XqAItLvdmAUDz77SzT5lxq6S84oQMmnYppB30vdOfCPcdA28zO3dA3WPSLiNuNdS2WrQ59SldqtzTQjktSoAKx5kgnvwTyl64PxWjdUkr0HD03Gx5EEbFWB3Vgcgg7giVLEi7S59r7oXC7Wt1UWndLnwUrthaVyB2ZbSj9+Qx3ED6dERA5Kt+iuyFgCqq7E4CqHJVMk9pKtj4vizr4bxSnXAamSc06dUAjBNKqCUb06WH90znveDdZUaoKhXV1LAjBIqUWYg4bIKkNgjsxkb7jPBeDexyPCLBKFG3QnGSlHV4TYAGol98DHgjvgE6QUCi1MsFYLjKkHU1TqlQj4LF9sHuPcZ7qceoKyqzMpYIRqpuAOsqdUgYkYUl8Lg9pHfNLdHqeiui6StaoajrUUVEKscvT0H4BYu2PGdj2zgqdEATRzWz1IohSVy46mt1w0VCSVBwF3z4I7TvAs+YmNMQI7iNxdqwFC3oVExuatw1Jg2+wVaTgjGN8+ic4u+IeSW3zx/uJNxA+f3PA+I1LutdvRtiWRKVJRct7lQXdlz1W5LksT5lHZN44Pf9tCh6Llj/lS8xAotTg9+VYChRBIIGLg88d/VyPtOB8SpVqV5bU6HWaFpXCm5Jp16S8tRCfygbOHxkZYHIly4tbVBSqKtWqzVFamgAXCu4IDlkUFQOeScfHkTq4U3g6RTKIhKKDnOFJXJBA7ge3nA5xe3Xkg9ev1TPs+58k+SsklYgRXthc+Rt66n9cweJXHkVT0VaX0tJaIET7aXHkNX0VKP249ta/kFf1lD7yS0QIj21r+QXH69v8AezB4vW8guf17f72TEQKnwDi1UCv+I3J/Ga5yGoePuD7rzztJX24q+QXPy0PvZv4NatTWoGxlq1aoMeK9RmX04IkhAiBxmr5DdfLQ+9gcZqeRXX/s/eSXiBE+3L+R3PyUvtzPtw/klz8lP7clYgRR4y3klz+on0NB40fJbn1YP7mkrECn9KeOXhpilZWtwKlTKtWamMUE7XCZzUfxRyzuTtvBcOsHolUS0uBTWmFBNPLFyzMxZvfMTnJJ5ljPpsg6N3quXOosoK0qaLyyFDVamxww91QHuK7b5gV4tU8nuPUt9E5uI23XUqlF7e40VEKN7g5OGGMjA5/VPoomYFS6J8dqraUUvKFyLhF0OfY9R9eg6VqZVSMsoDEdhJkv7f0/yVz81rfZktEDXQqh1VwCAwBAYFWAPerbg+YzZEQEREBERAREQEREDGIxEQMxEQEREBERAREQEREBERAREQEREBNfUrsdI23G3InmR3c4iBsiIgIiICIiAiIgIiIH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8" descr="data:image/jpeg;base64,/9j/4AAQSkZJRgABAQAAAQABAAD/2wCEAAkGBxISEhIQEhIVFRIVFRUVFRYVFh0WFxcQFRcWFxUVFRUYKCggGBoxGxUVIjEhJSk3Li4uFx8zODMsNygtLisBCgoKBQUFDgUFDisZExkrKysrKysrKysrKysrKysrKysrKysrKysrKysrKysrKysrKysrKysrKysrKysrKysrK//AABEIAMMBAgMBIgACEQEDEQH/xAAbAAEAAgMBAQAAAAAAAAAAAAAABQYBAwQCB//EAFEQAAIBAwICBAYMCQoEBwAAAAECAAMEERIhBTEGE0FRIlJUYYGTFBUjMkJxkZTB0dLTFiRTYnKSobGzMzRVZHOCssPU8GN04eMHQ6KjtMLi/8QAFAEBAAAAAAAAAAAAAAAAAAAAAP/EABQRAQAAAAAAAAAAAAAAAAAAAAD/2gAMAwEAAhEDEQA/APuMREBERAREQEREBERAREQETVc3CU1ao7KiKCzMxCqqjclidgPPKZc9OKtbPsG3DU+y4uCadNh41KmoL1F850g9hMC02N2z1rmmQMUmphccyGpq5z6TO+fMOG8b4mta5f8AE6hL09a6atIE9UmND6nxtjmp3lq4F0vp13FvVRre6IJWlUIIqAczRqDwaoHaNmHaBAk245QH/mDPXdRjBz1+AxXGPFOc8gN8ze3EEGjckuMqApJKjGWwBnG67+cSEPRJSSzVCSxdn2x7o9uLdmTfwdsseeTjuklQtKnWCq6rqSkKaYPwjguc42BKoPQYEjRqq6hlIKsAQRuCDuCJ7nLwy16qklPOSowT3nmcDsGeydUBERAREQERMZgZiIgIiICIiAiIgIiICIiAiJzez6XLraef0x9cDpic4vqX5RP1hPQuk8df1hA3RNYrr4y/KJnrV8YfLA9zBmNY7x8sqf8A4h8SYUqdnSbFa7LU8qfCS2UZuKgx26cKD41RYEDxa89s6pJOeH0nIpJ8G5rI2DWfxqQIIVeRI1bjTOtp5oU1RVRQFRQFVRyCqMAAfEJs/fy+iBwWI92uv06f8GnN3ErCnXQo4PMMrKcMjruro43VwdwRNFh/LXX9pT/g05IZ83f/ALMCV6FccqVNVncsDdUQCXGwr25JCVwByO2ll7GHcRLVPl3Gq7W5pX6A6rUlnA+HaNgXFM/3RrH51NZ9Nt6ququpyrAMpHIqRkEeiBsiIgIiICIiBF8YuXRqAGdJd9WnmxWk7om2+7KNhz047ZHcI4pWqNQ1qVYmsrqUemOrVVZKmipuN2Rc5I8M+iyFQef+yOUxpHPG/wBED1ERAREQEREBERAREQEREBOI8JtzzoUjnnmmv1TtiBwHglr5NR9Un1Twej9n22tv6lPqklECM/B2z8kt/Up9Uwejll5Jb+pT6pKRAhLjo7YKNRsrc/o2yufkVSZB8fs+H0VpuvDrV89azdZbBClKlTZmfDJkDX1aknYdZknbe7zluuG0ajB6lNXYAqCwzhGKsy79hKqSPzR3QI1OifDyATYWucbjqKZx3jOJn8D+HeQ2vqEH0SbiBUOF9FLA17wG0oYWrTA9zXYGhSO3pJkp+CNh5JR9CASYSkoLEAAscsQNyQMAk9uwA9E9wK/d9FuHqjs9rS0hWLZXI0AHOe8YzI/oxw62rowNolI0+rQopYaWalTqGmV2K4FQDuIwRtLXdW6VEanUUMjqVZWGQykYKkdox2TFtapTBCKFycnA5scZJ7zsNz3CBwDo5a/kv/W31wOjlt4jesqfakrECK/B638V/XVPtTyejlv3VfnFb7cl4gV3inBrejSqVcXDaVJCrd1wWYe9UZqAZJIHpndwjhCUfDGvWRg6q1WouM52WqzAfH+2dl5aippDE6VZXIGMMUYMue3GpQdu7unRAREQEREBERAREQEREBERARE5eJcRpW9Nq1eotOmvvnc6QO7c9vmgdUSkVunlR/5rYVKidlSu4tlYd6qQ1THxoIodO6qHN1YVETx7eoLkKNt2QBKmP0VMC7xOThfE6NzTWtQqLUptyZDkZHMHuPeDuJ1wEREBERAREQESJPGQDXDLjqq9OguDku9VKLL+j4VYD0ZnjgHH0uaSOy9VUZKbmmWB2qDUulttXb2ZyDtAmYmo3KZxrXOcY1Dn3fHOKtxdRTNQKxHW9SoAJ1P1nVZ2BwuoNv3KTAkonPaXQcuuMMjaWGc4JVWG/aNLCdEBERARIXjfSi1tWFOq5NUjK0aamrVK9/VoCQPOcDzyJHTsZ34ffBfG0Ujt36BULejGfNAuESJ4H0jtrvUKFUF09/TYFKqZ5a6TgMvxkYMloCIiAiIgIiICIiAiIgcnFeI07ajUuKzBaVNS7sexQOwdp7AO0kT53mpd1Bd3S4IObe3O60EPJmHJq5HNuzOB2k9/TC79k3i2Y3o2umtX7nuWGbekfMozUI7zTmcZgYHfMzE80Kisquu6sAynl4LDI578jA4atOrbVTeWY9026+hnCXNMebktYD3r9vI5B2+h8H4nSuqNO4otqpVFDKfMeYI7CDkEdhBlPBmroheexr6paE4o3YavRHYt0mOvQd2pSKmO8OYH0KIiAiIgIiIEHwmir1OIKwBU3S7EZG1ra45+f908v0aprTSjRCpTVKlMgr1hKuipuSQSQqgb55Dum7gQ91vz33Q/+NbD6JMQKvddFC4Zetwp1bFSffJWRjnVk563JX3pIY4GsyWp8LwyeF4CVHqhcbmo+vOT4uajnGOeNxiSUQOe1tQjVG5tUbUx+JQqgfEqj9p7Z0REBKl0u6QVFcWNqQLhl11KuNQtqB2DEHY1WOQinbYsdhgznSDiyWlvVuHBIRchRzdyQqU1/OZiqjzmUfg9o6Iz1iGuKzGrXYcjVYbhfzFGEXuCjvMDZw7h1OgG0AksdTuzFqlRj8Ko53Y/HsOQwJ1f79MwYBGcebOPN34gcfEOFpVKVMmnXpnNKsm1Sm35p7VPah8EgkESx9EekLV9dvcBUu6IGsLstSkdkr0gfgHBBHwWBHcTFSN4vrpdXe0gTVtjrwvOpQP8vRPflBkDx0Q9kD6ZE02lylVEq02DI6q6MOTIwBUjzYIm6BC9IOMm3WqVUEpbXFydXLFFVwpx3lufcpnq14z1lQUwhXIqghx4SVKJQEMASCCKikEHs8+3ddWCVGDOoOFdCDuGp1ANaMDzU6V2/NE80uG0lIIUDCsgA2AVyGfHnJAyfMPPkK/bdJ65pW7miHe4tvZCLTySuDR6xSp3bC1gRj32kjAJE8XfTIoKDLTWolVKrllLjT1delRw2U9yPupLdZgIUKkjmJ+nwS2VdC0UVQEUADGFpkNTCkcgCAQByI2nl+BWx05oqdIYDOcYdg76h8LLgMc8yMmBIaomcRA4eIcIpVmDP1mQMDRWq0hjnuKbKD6Zyfgxb99x87uPvJNRAra9B7EFmCVgztqYi6uMs2AMses3OABv3CZboTZnsr+i8uR/mSxxApdx0b4aq1HLXOERnYC8uidKDLYAqb7TfYdCLU01JFyhx7wXtyQo7Bu47MbY25dksl/a9augthSRrGPfJ2r5s98WdqU1ZYsSzNk55FiQNyeWcbdwgQw6GWvjXPzuv9ueG6EWpam+bjXTbVTPsmrlWwVyPC54Yj0mWWIESOBL+XufXuf3zI4J/WLn1p+qSsQIv2m/rNz6z/pPPtKfKrn9dfpWS0QIg8Ffyy6H96n9KTB4LU7L66HqT++lJiIFS4PweqXu8X90MXGMgW5yeponJzSO++PRJL2kr/0ld/qWv3ElaFsqFyowXbW3nfSq538yqPRN0CF9pbj+krr9S1+5mfai4/pC49Xb/dSZiBDjhdx5fW9NOh9ieva248tqeqpfZktECs8W6LVbkUxVvahWnUWqoFOmAaighdQ0+EBnOO8A9gnk9FKnlj+mkn0CWiIFW/BOr5YfUpOAdHD7IZFvCaoprqHUqQtMs5Qnwsgkh/k+W8SIpWlbrWqFgBUfLadyERUWmgLLuCRUJ5Ea9jtmBGDorX7LsemgPtTH4LXHldP02/8A3JahMwKzwPo/d2lFLaleUzTTITXbEkKSSFBWoPBGcDzATuNrf+VW/wA1f76TEQNdurBVDsGfA1Mq6QW7SFJOB5smbIiAiIgIiICIiAiJgmBmJWb/AKeWNNmRarVnXZltqb3BBHMMaYKqfMTJ7h14telSrpnRVRKiZGDodQy5HYcEQOiIiAiIgIiICIiAiRicXUCuzjStKr1W25YkU9OB3lqgXE18F46tcMCvVupbKE58EVatJWDbA5ai+3MY84yEvE19cveOeOfb3Thq8XQJTcAt1r6KQHNz4RyDyA0qzZPYIElE0WtyH1Y2KsUYHmGH/QgjzMJvgIiICIkVxrpHaWhprc10ompq0a9gQpUN4XIe/Xn3wJWJos7ynWRalJ1qI26ujBlI8zDYzfAREQEREBERAREQEREDxVqBVLMQFAJJJwAo3JJ7BifNeI8SqcTJJLJw74FMZV7oflKp5rRPwUHvhgtscST6e3nX1U4ah8AgVrvHk4OKdHP57KcjxUbvmpR+wfs+KB4t6C01CIoVFGFVQAoxyAA2lt6Jrixsx3W1D+Gsqj8vQZb+jgxaWo/4FH+GsCRiIgIiICIiAiIgQ3B6Kv7MVgGVrlwQRkEdXSGCD8U01ejNMUwlLCkOz62GttTFyc598uatTwWyMMeXMdPAOd1/zNT/AApJaBWH6LsSCKqgBmYDSTp1NRbYk5I1UicEnGoDkAJK0OF6WpeEDTpajTXTuGYMo8LPIIxUDHbzklEDns7UU9Zzlncux5ZYgAfIqqvxKJ0REBERASqdLP5zb/2Nx/jt9pa5U+lR/GqH9hX/AIlCBWanCGoubiwYW9xzIG1CseZWvSGxzuNY8Id55S69E+ka3tNsoaVek3V3FEnJp1MZGD8JCN1Ycwe/IkFmQ3FKxtK1PiaA4p4p3QG+uyJ8IkDmyHDjzBh2wPqcTzTcMAwIIIBBHIg8iJ6gRV/xYUqugjICKzd5arUFKii5wN2J3J2wO/I98O4malWpSZCrLTo1cHGQlY1VCtgkag1F84OMETou+H06pzUUMCjIysMq1NsEqynYjIH7e8zNrYpTLFFAyFGwwAiDCIoHJRk4HnPfAgH6QVway9STUQ5FMKSxodbo66mc6a66MuVUhgcLjJGddx0rZTRwqulQUSSutQOtuBQOWYe54znD43BXnJ72oob+5Luc8uTateR3HUdW3bvMHg1vlT1SeCFA25BG1rty2fwh59+cDuiMRA4uI2VWoVNO5qUcZyEWm2rOMZ6xWxjfl3zkHCbjy+t6aVD6KcmYgVBOhBFWvW9mVjUrsGqEpROSqhFA8DYBQAB9c3fgi3ldT006f1S0xAqZ6Ivg/jj4P/Cp/VO7hljWFKmtK8VqaqEU9UrZVBp5g7nab+LWRNJ0Q1C1VWp51khdYILnJ2x5t518NZiuCuhVJVV3zpUlRknnkAHbv+UOb2Hd+VJ6aH/7mPYl55VT+b/9yS0QIc2l92XVD02rH91UTybXiHZdW3ptHP8AnyaiBCexeI+VWnzOp/qJj2NxLyqz+ZVf9RJyIEGLbiXlVn8zq/6ieuo4j5RafNqn30mogVTgVO+/GMVbb+cVM+4VN2wuSPdNhJQUr/8AK2vqag/zJ2cPshS6zBzrqPU+Ivjb9k64EUEvfHtvVuP/ALTIW98a2/VcfTJSIEX+O/1b5HmM33dbfK/1SViBElr7xbb9ap9mY13/AOTtfW1PsSXiBE9bf/krX11T7uRHFOGX1aqlXRbDRTdMddU31sjZz1e3vOXnltkDQuQbl3JZslaVEeDpAQA1XRjj4VXSRnJ6vltAifaS+8W29dU+6nmpwK+ZWVqVqVYEEdfU3B2IPuXnl1EzAqXRex4laWtG1anbVeqXQHNw6E01J0Lp6k8l0rnO+mS3si/8mtvnT/cyXiBroFiqlwA+BqCnUA3aAxAyPPgfFNkRAREQEREBERAREQETlveI0aIBq1Up55a2C5I3wAefom+lUDAMpBVgCCNwVO4IPdA9xEQEREBERAREQETwlVTnDA4JBwc4I5g9xnpWB3BzAzETGYGYmAZmAiIgIxEQERmICIiAiIgIiICIiAiIgJQ+N9Ja9es9vZVBSpUiVq3OgVC1Yc6VBWypx8JyCAdgMyR6f8ZelTp2tBtNzdMaaN+SogZrV/Quw/OZZBcPs0oUko0wFRBhR5u0k9pJ3J7yTAdGuJtZv7EuWWotfV1VzpC1XuApJpXLD37lVOl+3SQd8ZvfBQPY9DSCF6qnjO506BjJHbiUDjditxQqUXyAVJBHNXG6sp7CGAI+KWX/AMPOP+zLOmXUJcUgKVenjGmoqjBAHJWXSwxtg+aBZ4iICIiAiIgIiIFcsqDvTuRTbS3sxydyNSK6F01DcZAIyO+cXAaNzZ2tBWTmtOl1WS/V1Or0K2RsFNTSCBsM5zzk10d5XH/NV/8AFJXECqcQ6T1aesBEYq7DA5FQlZlIbVzPVBSuNSnPgnwS3S9NnVaDFtdS5dqnL+bq7uucj3hRaSY/PAPbLFiAIHBwtWDV9sU+sHVjGPBFNA+keLr1+nJ7ZITGJmAiIgJWek95b0Khuq41dTRyiAZc1XqAItLvdmAUDz77SzT5lxq6S84oQMmnYppB30vdOfCPcdA28zO3dA3WPSLiNuNdS2WrQ59SldqtzTQjktSoAKx5kgnvwTyl64PxWjdUkr0HD03Gx5EEbFWB3Vgcgg7giVLEi7S59r7oXC7Wt1UWndLnwUrthaVyB2ZbSj9+Qx3ED6dERA5Kt+iuyFgCqq7E4CqHJVMk9pKtj4vizr4bxSnXAamSc06dUAjBNKqCUb06WH90znveDdZUaoKhXV1LAjBIqUWYg4bIKkNgjsxkb7jPBeDexyPCLBKFG3QnGSlHV4TYAGol98DHgjvgE6QUCi1MsFYLjKkHU1TqlQj4LF9sHuPcZ7qceoKyqzMpYIRqpuAOsqdUgYkYUl8Lg9pHfNLdHqeiui6StaoajrUUVEKscvT0H4BYu2PGdj2zgqdEATRzWz1IohSVy46mt1w0VCSVBwF3z4I7TvAs+YmNMQI7iNxdqwFC3oVExuatw1Jg2+wVaTgjGN8+ic4u+IeSW3zx/uJNxA+f3PA+I1LutdvRtiWRKVJRct7lQXdlz1W5LksT5lHZN44Pf9tCh6Llj/lS8xAotTg9+VYChRBIIGLg88d/VyPtOB8SpVqV5bU6HWaFpXCm5Jp16S8tRCfygbOHxkZYHIly4tbVBSqKtWqzVFamgAXCu4IDlkUFQOeScfHkTq4U3g6RTKIhKKDnOFJXJBA7ge3nA5xe3Xkg9ev1TPs+58k+SsklYgRXthc+Rt66n9cweJXHkVT0VaX0tJaIET7aXHkNX0VKP249ta/kFf1lD7yS0QIj21r+QXH69v8AezB4vW8guf17f72TEQKnwDi1UCv+I3J/Ga5yGoePuD7rzztJX24q+QXPy0PvZv4NatTWoGxlq1aoMeK9RmX04IkhAiBxmr5DdfLQ+9gcZqeRXX/s/eSXiBE+3L+R3PyUvtzPtw/klz8lP7clYgRR4y3klz+on0NB40fJbn1YP7mkrECn9KeOXhpilZWtwKlTKtWamMUE7XCZzUfxRyzuTtvBcOsHolUS0uBTWmFBNPLFyzMxZvfMTnJJ5ljPpsg6N3quXOosoK0qaLyyFDVamxww91QHuK7b5gV4tU8nuPUt9E5uI23XUqlF7e40VEKN7g5OGGMjA5/VPoomYFS6J8dqraUUvKFyLhF0OfY9R9eg6VqZVSMsoDEdhJkv7f0/yVz81rfZktEDXQqh1VwCAwBAYFWAPerbg+YzZEQEREBERAREQEREDGIxEQMxEQEREBERAREQEREBERAREQEREBNfUrsdI23G3InmR3c4iBsiIgIiICIiAiIgIiIH/9k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9228" name="Picture 12" descr="http://electronicspost.com/wp-content/uploads/2015/12/Frequency-spectrum-of-SSB-sig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64246"/>
            <a:ext cx="6858769" cy="47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upo 11"/>
          <p:cNvGrpSpPr/>
          <p:nvPr/>
        </p:nvGrpSpPr>
        <p:grpSpPr>
          <a:xfrm>
            <a:off x="-14697" y="-16234"/>
            <a:ext cx="788079" cy="843818"/>
            <a:chOff x="-14697" y="-16234"/>
            <a:chExt cx="788079" cy="843818"/>
          </a:xfrm>
        </p:grpSpPr>
        <p:sp>
          <p:nvSpPr>
            <p:cNvPr id="13" name="Triângulo retângulo 12"/>
            <p:cNvSpPr/>
            <p:nvPr/>
          </p:nvSpPr>
          <p:spPr>
            <a:xfrm rot="5400000">
              <a:off x="-22762" y="31440"/>
              <a:ext cx="827584" cy="764704"/>
            </a:xfrm>
            <a:prstGeom prst="rtTriangl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36000" rIns="36000" rtlCol="0" anchor="ctr"/>
            <a:lstStyle/>
            <a:p>
              <a:pPr algn="ctr"/>
              <a:endParaRPr lang="pt-BR" b="1" dirty="0"/>
            </a:p>
          </p:txBody>
        </p:sp>
        <p:sp>
          <p:nvSpPr>
            <p:cNvPr id="14" name="Retângulo 13"/>
            <p:cNvSpPr/>
            <p:nvPr/>
          </p:nvSpPr>
          <p:spPr>
            <a:xfrm rot="18780000">
              <a:off x="-63449" y="32518"/>
              <a:ext cx="558454" cy="46095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 anchorCtr="0"/>
            <a:lstStyle/>
            <a:p>
              <a:pPr algn="ctr"/>
              <a:r>
                <a:rPr lang="pt-BR" b="1" dirty="0" smtClean="0"/>
                <a:t>AM</a:t>
              </a:r>
              <a:endParaRPr lang="pt-B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325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Modulação AM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199" y="1124744"/>
            <a:ext cx="8449457" cy="5256584"/>
          </a:xfrm>
        </p:spPr>
        <p:txBody>
          <a:bodyPr/>
          <a:lstStyle/>
          <a:p>
            <a:r>
              <a:rPr lang="pt-BR" b="1" dirty="0" smtClean="0"/>
              <a:t>Modulação AM SSB-SC</a:t>
            </a:r>
          </a:p>
          <a:p>
            <a:pPr lvl="1"/>
            <a:r>
              <a:rPr lang="pt-BR" b="1" dirty="0" smtClean="0"/>
              <a:t>Modulação em Amplitude e em Quadratura </a:t>
            </a:r>
            <a:r>
              <a:rPr lang="pt-BR" dirty="0" smtClean="0"/>
              <a:t>(QAM), no caso especial em que uma das formas de onda em banda base é derivada da outra, </a:t>
            </a:r>
            <a:br>
              <a:rPr lang="pt-BR" dirty="0" smtClean="0"/>
            </a:br>
            <a:r>
              <a:rPr lang="pt-BR" dirty="0" smtClean="0"/>
              <a:t>ao invés de usar outra fonte independente de mensagens</a:t>
            </a:r>
          </a:p>
          <a:p>
            <a:pPr lvl="1"/>
            <a:endParaRPr lang="pt-BR" sz="1600" dirty="0" smtClean="0"/>
          </a:p>
          <a:p>
            <a:pPr marL="722313" lvl="1" indent="0">
              <a:buNone/>
            </a:pPr>
            <a:r>
              <a:rPr lang="pt-BR" dirty="0" smtClean="0"/>
              <a:t>				            </a:t>
            </a:r>
            <a:r>
              <a:rPr lang="pt-BR" sz="1800" dirty="0" smtClean="0"/>
              <a:t>onde       </a:t>
            </a:r>
            <a:r>
              <a:rPr lang="pt-BR" sz="1800" dirty="0"/>
              <a:t> </a:t>
            </a:r>
            <a:r>
              <a:rPr lang="pt-BR" sz="1800" dirty="0" smtClean="0"/>
              <a:t> é a mensagem,   </a:t>
            </a:r>
            <a:r>
              <a:rPr lang="en-US" sz="1800" dirty="0" smtClean="0"/>
              <a:t>       é a</a:t>
            </a:r>
            <a:r>
              <a:rPr lang="en-US" sz="1800" dirty="0"/>
              <a:t> </a:t>
            </a:r>
            <a:r>
              <a:rPr lang="pt-BR" sz="1800" dirty="0" smtClean="0"/>
              <a:t>transformada </a:t>
            </a:r>
            <a:r>
              <a:rPr lang="en-US" sz="1800" dirty="0" smtClean="0"/>
              <a:t>de Hilbert da </a:t>
            </a:r>
            <a:r>
              <a:rPr lang="pt-BR" sz="1800" dirty="0" smtClean="0"/>
              <a:t>mensagem e     é a frequência da portadora</a:t>
            </a:r>
          </a:p>
          <a:p>
            <a:pPr lvl="1"/>
            <a:endParaRPr lang="pt-BR" dirty="0" smtClean="0"/>
          </a:p>
          <a:p>
            <a:pPr lvl="1"/>
            <a:endParaRPr lang="pt-BR" dirty="0" smtClean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sz="1400" dirty="0" smtClean="0"/>
          </a:p>
          <a:p>
            <a:pPr lvl="1"/>
            <a:r>
              <a:rPr lang="pt-BR" sz="1400" dirty="0" smtClean="0"/>
              <a:t>A SSB-SC usa a mesma potência DSB-SC para alcançar a mesma SNR (DSB-SC usa o dobro da larg. banda)</a:t>
            </a:r>
          </a:p>
          <a:p>
            <a:pPr lvl="1"/>
            <a:r>
              <a:rPr lang="pt-BR" sz="1400" dirty="0" smtClean="0"/>
              <a:t>Resposta em freq. pobre em baixas frequências devido às imperfeições nas bandas laterais dos filtros</a:t>
            </a:r>
            <a:endParaRPr lang="pt-BR" sz="1400" dirty="0"/>
          </a:p>
          <a:p>
            <a:endParaRPr lang="pt-BR" dirty="0" smtClean="0"/>
          </a:p>
          <a:p>
            <a:endParaRPr lang="pt-BR" dirty="0" smtClean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Cláudio A. Fleury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25</a:t>
            </a:fld>
            <a:endParaRPr lang="pt-BR"/>
          </a:p>
        </p:txBody>
      </p:sp>
      <p:sp>
        <p:nvSpPr>
          <p:cNvPr id="7" name="AutoShape 2" descr="data:image/jpeg;base64,/9j/4AAQSkZJRgABAQAAAQABAAD/2wCEAAkGBxISEhIQEhIVFRIVFRUVFRYVFh0WFxcQFRcWFxUVFRUYKCggGBoxGxUVIjEhJSk3Li4uFx8zODMsNygtLisBCgoKBQUFDgUFDisZExkrKysrKysrKysrKysrKysrKysrKysrKysrKysrKysrKysrKysrKysrKysrKysrKysrK//AABEIAMMBAgMBIgACEQEDEQH/xAAbAAEAAgMBAQAAAAAAAAAAAAAABQYBAwQCB//EAFEQAAIBAwICBAYMCQoEBwAAAAECAAMEERIhBTEGE0FRIlJUYYGTFBUjMkJxkZTB0dLTFiRTYnKSobGzMzRVZHOCssPU8GN04eMHQ6KjtMLi/8QAFAEBAAAAAAAAAAAAAAAAAAAAAP/EABQRAQAAAAAAAAAAAAAAAAAAAAD/2gAMAwEAAhEDEQA/APuMREBERAREQEREBERAREQETVc3CU1ao7KiKCzMxCqqjclidgPPKZc9OKtbPsG3DU+y4uCadNh41KmoL1F850g9hMC02N2z1rmmQMUmphccyGpq5z6TO+fMOG8b4mta5f8AE6hL09a6atIE9UmND6nxtjmp3lq4F0vp13FvVRre6IJWlUIIqAczRqDwaoHaNmHaBAk245QH/mDPXdRjBz1+AxXGPFOc8gN8ze3EEGjckuMqApJKjGWwBnG67+cSEPRJSSzVCSxdn2x7o9uLdmTfwdsseeTjuklQtKnWCq6rqSkKaYPwjguc42BKoPQYEjRqq6hlIKsAQRuCDuCJ7nLwy16qklPOSowT3nmcDsGeydUBERAREQERMZgZiIgIiICIiAiIgIiICIiAiJzez6XLraef0x9cDpic4vqX5RP1hPQuk8df1hA3RNYrr4y/KJnrV8YfLA9zBmNY7x8sqf8A4h8SYUqdnSbFa7LU8qfCS2UZuKgx26cKD41RYEDxa89s6pJOeH0nIpJ8G5rI2DWfxqQIIVeRI1bjTOtp5oU1RVRQFRQFVRyCqMAAfEJs/fy+iBwWI92uv06f8GnN3ErCnXQo4PMMrKcMjruro43VwdwRNFh/LXX9pT/g05IZ83f/ALMCV6FccqVNVncsDdUQCXGwr25JCVwByO2ll7GHcRLVPl3Gq7W5pX6A6rUlnA+HaNgXFM/3RrH51NZ9Nt6ququpyrAMpHIqRkEeiBsiIgIiICIiBF8YuXRqAGdJd9WnmxWk7om2+7KNhz047ZHcI4pWqNQ1qVYmsrqUemOrVVZKmipuN2Rc5I8M+iyFQef+yOUxpHPG/wBED1ERAREQEREBERAREQEREBOI8JtzzoUjnnmmv1TtiBwHglr5NR9Un1Twej9n22tv6lPqklECM/B2z8kt/Up9Uwejll5Jb+pT6pKRAhLjo7YKNRsrc/o2yufkVSZB8fs+H0VpuvDrV89azdZbBClKlTZmfDJkDX1aknYdZknbe7zluuG0ajB6lNXYAqCwzhGKsy79hKqSPzR3QI1OifDyATYWucbjqKZx3jOJn8D+HeQ2vqEH0SbiBUOF9FLA17wG0oYWrTA9zXYGhSO3pJkp+CNh5JR9CASYSkoLEAAscsQNyQMAk9uwA9E9wK/d9FuHqjs9rS0hWLZXI0AHOe8YzI/oxw62rowNolI0+rQopYaWalTqGmV2K4FQDuIwRtLXdW6VEanUUMjqVZWGQykYKkdox2TFtapTBCKFycnA5scZJ7zsNz3CBwDo5a/kv/W31wOjlt4jesqfakrECK/B638V/XVPtTyejlv3VfnFb7cl4gV3inBrejSqVcXDaVJCrd1wWYe9UZqAZJIHpndwjhCUfDGvWRg6q1WouM52WqzAfH+2dl5aippDE6VZXIGMMUYMue3GpQdu7unRAREQEREBERAREQEREBERARE5eJcRpW9Nq1eotOmvvnc6QO7c9vmgdUSkVunlR/5rYVKidlSu4tlYd6qQ1THxoIodO6qHN1YVETx7eoLkKNt2QBKmP0VMC7xOThfE6NzTWtQqLUptyZDkZHMHuPeDuJ1wEREBERAREQESJPGQDXDLjqq9OguDku9VKLL+j4VYD0ZnjgHH0uaSOy9VUZKbmmWB2qDUulttXb2ZyDtAmYmo3KZxrXOcY1Dn3fHOKtxdRTNQKxHW9SoAJ1P1nVZ2BwuoNv3KTAkonPaXQcuuMMjaWGc4JVWG/aNLCdEBERARIXjfSi1tWFOq5NUjK0aamrVK9/VoCQPOcDzyJHTsZ34ffBfG0Ujt36BULejGfNAuESJ4H0jtrvUKFUF09/TYFKqZ5a6TgMvxkYMloCIiAiIgIiICIiAiIgcnFeI07ajUuKzBaVNS7sexQOwdp7AO0kT53mpd1Bd3S4IObe3O60EPJmHJq5HNuzOB2k9/TC79k3i2Y3o2umtX7nuWGbekfMozUI7zTmcZgYHfMzE80Kisquu6sAynl4LDI578jA4atOrbVTeWY9026+hnCXNMebktYD3r9vI5B2+h8H4nSuqNO4otqpVFDKfMeYI7CDkEdhBlPBmroheexr6paE4o3YavRHYt0mOvQd2pSKmO8OYH0KIiAiIgIiIEHwmir1OIKwBU3S7EZG1ra45+f908v0aprTSjRCpTVKlMgr1hKuipuSQSQqgb55Dum7gQ91vz33Q/+NbD6JMQKvddFC4Zetwp1bFSffJWRjnVk563JX3pIY4GsyWp8LwyeF4CVHqhcbmo+vOT4uajnGOeNxiSUQOe1tQjVG5tUbUx+JQqgfEqj9p7Z0REBKl0u6QVFcWNqQLhl11KuNQtqB2DEHY1WOQinbYsdhgznSDiyWlvVuHBIRchRzdyQqU1/OZiqjzmUfg9o6Iz1iGuKzGrXYcjVYbhfzFGEXuCjvMDZw7h1OgG0AksdTuzFqlRj8Ko53Y/HsOQwJ1f79MwYBGcebOPN34gcfEOFpVKVMmnXpnNKsm1Sm35p7VPah8EgkESx9EekLV9dvcBUu6IGsLstSkdkr0gfgHBBHwWBHcTFSN4vrpdXe0gTVtjrwvOpQP8vRPflBkDx0Q9kD6ZE02lylVEq02DI6q6MOTIwBUjzYIm6BC9IOMm3WqVUEpbXFydXLFFVwpx3lufcpnq14z1lQUwhXIqghx4SVKJQEMASCCKikEHs8+3ddWCVGDOoOFdCDuGp1ANaMDzU6V2/NE80uG0lIIUDCsgA2AVyGfHnJAyfMPPkK/bdJ65pW7miHe4tvZCLTySuDR6xSp3bC1gRj32kjAJE8XfTIoKDLTWolVKrllLjT1delRw2U9yPupLdZgIUKkjmJ+nwS2VdC0UVQEUADGFpkNTCkcgCAQByI2nl+BWx05oqdIYDOcYdg76h8LLgMc8yMmBIaomcRA4eIcIpVmDP1mQMDRWq0hjnuKbKD6Zyfgxb99x87uPvJNRAra9B7EFmCVgztqYi6uMs2AMses3OABv3CZboTZnsr+i8uR/mSxxApdx0b4aq1HLXOERnYC8uidKDLYAqb7TfYdCLU01JFyhx7wXtyQo7Bu47MbY25dksl/a9augthSRrGPfJ2r5s98WdqU1ZYsSzNk55FiQNyeWcbdwgQw6GWvjXPzuv9ueG6EWpam+bjXTbVTPsmrlWwVyPC54Yj0mWWIESOBL+XufXuf3zI4J/WLn1p+qSsQIv2m/rNz6z/pPPtKfKrn9dfpWS0QIg8Ffyy6H96n9KTB4LU7L66HqT++lJiIFS4PweqXu8X90MXGMgW5yeponJzSO++PRJL2kr/0ld/qWv3ElaFsqFyowXbW3nfSq538yqPRN0CF9pbj+krr9S1+5mfai4/pC49Xb/dSZiBDjhdx5fW9NOh9ieva248tqeqpfZktECs8W6LVbkUxVvahWnUWqoFOmAaighdQ0+EBnOO8A9gnk9FKnlj+mkn0CWiIFW/BOr5YfUpOAdHD7IZFvCaoprqHUqQtMs5Qnwsgkh/k+W8SIpWlbrWqFgBUfLadyERUWmgLLuCRUJ5Ea9jtmBGDorX7LsemgPtTH4LXHldP02/8A3JahMwKzwPo/d2lFLaleUzTTITXbEkKSSFBWoPBGcDzATuNrf+VW/wA1f76TEQNdurBVDsGfA1Mq6QW7SFJOB5smbIiAiIgIiICIiAiJgmBmJWb/AKeWNNmRarVnXZltqb3BBHMMaYKqfMTJ7h14telSrpnRVRKiZGDodQy5HYcEQOiIiAiIgIiICIiAiRicXUCuzjStKr1W25YkU9OB3lqgXE18F46tcMCvVupbKE58EVatJWDbA5ai+3MY84yEvE19cveOeOfb3Thq8XQJTcAt1r6KQHNz4RyDyA0qzZPYIElE0WtyH1Y2KsUYHmGH/QgjzMJvgIiICIkVxrpHaWhprc10ompq0a9gQpUN4XIe/Xn3wJWJos7ynWRalJ1qI26ujBlI8zDYzfAREQEREBERAREQEREDxVqBVLMQFAJJJwAo3JJ7BifNeI8SqcTJJLJw74FMZV7oflKp5rRPwUHvhgtscST6e3nX1U4ah8AgVrvHk4OKdHP57KcjxUbvmpR+wfs+KB4t6C01CIoVFGFVQAoxyAA2lt6Jrixsx3W1D+Gsqj8vQZb+jgxaWo/4FH+GsCRiIgIiICIiAiIgQ3B6Kv7MVgGVrlwQRkEdXSGCD8U01ejNMUwlLCkOz62GttTFyc598uatTwWyMMeXMdPAOd1/zNT/AApJaBWH6LsSCKqgBmYDSTp1NRbYk5I1UicEnGoDkAJK0OF6WpeEDTpajTXTuGYMo8LPIIxUDHbzklEDns7UU9Zzlncux5ZYgAfIqqvxKJ0REBERASqdLP5zb/2Nx/jt9pa5U+lR/GqH9hX/AIlCBWanCGoubiwYW9xzIG1CseZWvSGxzuNY8Id55S69E+ka3tNsoaVek3V3FEnJp1MZGD8JCN1Ycwe/IkFmQ3FKxtK1PiaA4p4p3QG+uyJ8IkDmyHDjzBh2wPqcTzTcMAwIIIBBHIg8iJ6gRV/xYUqugjICKzd5arUFKii5wN2J3J2wO/I98O4malWpSZCrLTo1cHGQlY1VCtgkag1F84OMETou+H06pzUUMCjIysMq1NsEqynYjIH7e8zNrYpTLFFAyFGwwAiDCIoHJRk4HnPfAgH6QVway9STUQ5FMKSxodbo66mc6a66MuVUhgcLjJGddx0rZTRwqulQUSSutQOtuBQOWYe54znD43BXnJ72oob+5Luc8uTateR3HUdW3bvMHg1vlT1SeCFA25BG1rty2fwh59+cDuiMRA4uI2VWoVNO5qUcZyEWm2rOMZ6xWxjfl3zkHCbjy+t6aVD6KcmYgVBOhBFWvW9mVjUrsGqEpROSqhFA8DYBQAB9c3fgi3ldT006f1S0xAqZ6Ivg/jj4P/Cp/VO7hljWFKmtK8VqaqEU9UrZVBp5g7nab+LWRNJ0Q1C1VWp51khdYILnJ2x5t518NZiuCuhVJVV3zpUlRknnkAHbv+UOb2Hd+VJ6aH/7mPYl55VT+b/9yS0QIc2l92XVD02rH91UTybXiHZdW3ptHP8AnyaiBCexeI+VWnzOp/qJj2NxLyqz+ZVf9RJyIEGLbiXlVn8zq/6ieuo4j5RafNqn30mogVTgVO+/GMVbb+cVM+4VN2wuSPdNhJQUr/8AK2vqag/zJ2cPshS6zBzrqPU+Ivjb9k64EUEvfHtvVuP/ALTIW98a2/VcfTJSIEX+O/1b5HmM33dbfK/1SViBElr7xbb9ap9mY13/AOTtfW1PsSXiBE9bf/krX11T7uRHFOGX1aqlXRbDRTdMddU31sjZz1e3vOXnltkDQuQbl3JZslaVEeDpAQA1XRjj4VXSRnJ6vltAifaS+8W29dU+6nmpwK+ZWVqVqVYEEdfU3B2IPuXnl1EzAqXRex4laWtG1anbVeqXQHNw6E01J0Lp6k8l0rnO+mS3si/8mtvnT/cyXiBroFiqlwA+BqCnUA3aAxAyPPgfFNkRAREQEREBERAREQETlveI0aIBq1Up55a2C5I3wAefom+lUDAMpBVgCCNwVO4IPdA9xEQEREBERAREQETwlVTnDA4JBwc4I5g9xnpWB3BzAzETGYGYmAZmAiIgIxEQERmICIiAiIgIiICIiAiIgJQ+N9Ja9es9vZVBSpUiVq3OgVC1Yc6VBWypx8JyCAdgMyR6f8ZelTp2tBtNzdMaaN+SogZrV/Quw/OZZBcPs0oUko0wFRBhR5u0k9pJ3J7yTAdGuJtZv7EuWWotfV1VzpC1XuApJpXLD37lVOl+3SQd8ZvfBQPY9DSCF6qnjO506BjJHbiUDjditxQqUXyAVJBHNXG6sp7CGAI+KWX/AMPOP+zLOmXUJcUgKVenjGmoqjBAHJWXSwxtg+aBZ4iICIiAiIgIiIFcsqDvTuRTbS3sxydyNSK6F01DcZAIyO+cXAaNzZ2tBWTmtOl1WS/V1Or0K2RsFNTSCBsM5zzk10d5XH/NV/8AFJXECqcQ6T1aesBEYq7DA5FQlZlIbVzPVBSuNSnPgnwS3S9NnVaDFtdS5dqnL+bq7uucj3hRaSY/PAPbLFiAIHBwtWDV9sU+sHVjGPBFNA+keLr1+nJ7ZITGJmAiIgJWek95b0Khuq41dTRyiAZc1XqAItLvdmAUDz77SzT5lxq6S84oQMmnYppB30vdOfCPcdA28zO3dA3WPSLiNuNdS2WrQ59SldqtzTQjktSoAKx5kgnvwTyl64PxWjdUkr0HD03Gx5EEbFWB3Vgcgg7giVLEi7S59r7oXC7Wt1UWndLnwUrthaVyB2ZbSj9+Qx3ED6dERA5Kt+iuyFgCqq7E4CqHJVMk9pKtj4vizr4bxSnXAamSc06dUAjBNKqCUb06WH90znveDdZUaoKhXV1LAjBIqUWYg4bIKkNgjsxkb7jPBeDexyPCLBKFG3QnGSlHV4TYAGol98DHgjvgE6QUCi1MsFYLjKkHU1TqlQj4LF9sHuPcZ7qceoKyqzMpYIRqpuAOsqdUgYkYUl8Lg9pHfNLdHqeiui6StaoajrUUVEKscvT0H4BYu2PGdj2zgqdEATRzWz1IohSVy46mt1w0VCSVBwF3z4I7TvAs+YmNMQI7iNxdqwFC3oVExuatw1Jg2+wVaTgjGN8+ic4u+IeSW3zx/uJNxA+f3PA+I1LutdvRtiWRKVJRct7lQXdlz1W5LksT5lHZN44Pf9tCh6Llj/lS8xAotTg9+VYChRBIIGLg88d/VyPtOB8SpVqV5bU6HWaFpXCm5Jp16S8tRCfygbOHxkZYHIly4tbVBSqKtWqzVFamgAXCu4IDlkUFQOeScfHkTq4U3g6RTKIhKKDnOFJXJBA7ge3nA5xe3Xkg9ev1TPs+58k+SsklYgRXthc+Rt66n9cweJXHkVT0VaX0tJaIET7aXHkNX0VKP249ta/kFf1lD7yS0QIj21r+QXH69v8AezB4vW8guf17f72TEQKnwDi1UCv+I3J/Ga5yGoePuD7rzztJX24q+QXPy0PvZv4NatTWoGxlq1aoMeK9RmX04IkhAiBxmr5DdfLQ+9gcZqeRXX/s/eSXiBE+3L+R3PyUvtzPtw/klz8lP7clYgRR4y3klz+on0NB40fJbn1YP7mkrECn9KeOXhpilZWtwKlTKtWamMUE7XCZzUfxRyzuTtvBcOsHolUS0uBTWmFBNPLFyzMxZvfMTnJJ5ljPpsg6N3quXOosoK0qaLyyFDVamxww91QHuK7b5gV4tU8nuPUt9E5uI23XUqlF7e40VEKN7g5OGGMjA5/VPoomYFS6J8dqraUUvKFyLhF0OfY9R9eg6VqZVSMsoDEdhJkv7f0/yVz81rfZktEDXQqh1VwCAwBAYFWAPerbg+YzZEQEREBERAREQEREDGIxEQMxEQEREBERAREQEREBERAREQEREBNfUrsdI23G3InmR3c4iBsiIgIiICIiAiIgIiIH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data:image/jpeg;base64,/9j/4AAQSkZJRgABAQAAAQABAAD/2wCEAAkGBxISEhIQEhIVFRIVFRUVFRYVFh0WFxcQFRcWFxUVFRUYKCggGBoxGxUVIjEhJSk3Li4uFx8zODMsNygtLisBCgoKBQUFDgUFDisZExkrKysrKysrKysrKysrKysrKysrKysrKysrKysrKysrKysrKysrKysrKysrKysrKysrK//AABEIAMMBAgMBIgACEQEDEQH/xAAbAAEAAgMBAQAAAAAAAAAAAAAABQYBAwQCB//EAFEQAAIBAwICBAYMCQoEBwAAAAECAAMEERIhBTEGE0FRIlJUYYGTFBUjMkJxkZTB0dLTFiRTYnKSobGzMzRVZHOCssPU8GN04eMHQ6KjtMLi/8QAFAEBAAAAAAAAAAAAAAAAAAAAAP/EABQRAQAAAAAAAAAAAAAAAAAAAAD/2gAMAwEAAhEDEQA/APuMREBERAREQEREBERAREQETVc3CU1ao7KiKCzMxCqqjclidgPPKZc9OKtbPsG3DU+y4uCadNh41KmoL1F850g9hMC02N2z1rmmQMUmphccyGpq5z6TO+fMOG8b4mta5f8AE6hL09a6atIE9UmND6nxtjmp3lq4F0vp13FvVRre6IJWlUIIqAczRqDwaoHaNmHaBAk245QH/mDPXdRjBz1+AxXGPFOc8gN8ze3EEGjckuMqApJKjGWwBnG67+cSEPRJSSzVCSxdn2x7o9uLdmTfwdsseeTjuklQtKnWCq6rqSkKaYPwjguc42BKoPQYEjRqq6hlIKsAQRuCDuCJ7nLwy16qklPOSowT3nmcDsGeydUBERAREQERMZgZiIgIiICIiAiIgIiICIiAiJzez6XLraef0x9cDpic4vqX5RP1hPQuk8df1hA3RNYrr4y/KJnrV8YfLA9zBmNY7x8sqf8A4h8SYUqdnSbFa7LU8qfCS2UZuKgx26cKD41RYEDxa89s6pJOeH0nIpJ8G5rI2DWfxqQIIVeRI1bjTOtp5oU1RVRQFRQFVRyCqMAAfEJs/fy+iBwWI92uv06f8GnN3ErCnXQo4PMMrKcMjruro43VwdwRNFh/LXX9pT/g05IZ83f/ALMCV6FccqVNVncsDdUQCXGwr25JCVwByO2ll7GHcRLVPl3Gq7W5pX6A6rUlnA+HaNgXFM/3RrH51NZ9Nt6ququpyrAMpHIqRkEeiBsiIgIiICIiBF8YuXRqAGdJd9WnmxWk7om2+7KNhz047ZHcI4pWqNQ1qVYmsrqUemOrVVZKmipuN2Rc5I8M+iyFQef+yOUxpHPG/wBED1ERAREQEREBERAREQEREBOI8JtzzoUjnnmmv1TtiBwHglr5NR9Un1Twej9n22tv6lPqklECM/B2z8kt/Up9Uwejll5Jb+pT6pKRAhLjo7YKNRsrc/o2yufkVSZB8fs+H0VpuvDrV89azdZbBClKlTZmfDJkDX1aknYdZknbe7zluuG0ajB6lNXYAqCwzhGKsy79hKqSPzR3QI1OifDyATYWucbjqKZx3jOJn8D+HeQ2vqEH0SbiBUOF9FLA17wG0oYWrTA9zXYGhSO3pJkp+CNh5JR9CASYSkoLEAAscsQNyQMAk9uwA9E9wK/d9FuHqjs9rS0hWLZXI0AHOe8YzI/oxw62rowNolI0+rQopYaWalTqGmV2K4FQDuIwRtLXdW6VEanUUMjqVZWGQykYKkdox2TFtapTBCKFycnA5scZJ7zsNz3CBwDo5a/kv/W31wOjlt4jesqfakrECK/B638V/XVPtTyejlv3VfnFb7cl4gV3inBrejSqVcXDaVJCrd1wWYe9UZqAZJIHpndwjhCUfDGvWRg6q1WouM52WqzAfH+2dl5aippDE6VZXIGMMUYMue3GpQdu7unRAREQEREBERAREQEREBERARE5eJcRpW9Nq1eotOmvvnc6QO7c9vmgdUSkVunlR/5rYVKidlSu4tlYd6qQ1THxoIodO6qHN1YVETx7eoLkKNt2QBKmP0VMC7xOThfE6NzTWtQqLUptyZDkZHMHuPeDuJ1wEREBERAREQESJPGQDXDLjqq9OguDku9VKLL+j4VYD0ZnjgHH0uaSOy9VUZKbmmWB2qDUulttXb2ZyDtAmYmo3KZxrXOcY1Dn3fHOKtxdRTNQKxHW9SoAJ1P1nVZ2BwuoNv3KTAkonPaXQcuuMMjaWGc4JVWG/aNLCdEBERARIXjfSi1tWFOq5NUjK0aamrVK9/VoCQPOcDzyJHTsZ34ffBfG0Ujt36BULejGfNAuESJ4H0jtrvUKFUF09/TYFKqZ5a6TgMvxkYMloCIiAiIgIiICIiAiIgcnFeI07ajUuKzBaVNS7sexQOwdp7AO0kT53mpd1Bd3S4IObe3O60EPJmHJq5HNuzOB2k9/TC79k3i2Y3o2umtX7nuWGbekfMozUI7zTmcZgYHfMzE80Kisquu6sAynl4LDI578jA4atOrbVTeWY9026+hnCXNMebktYD3r9vI5B2+h8H4nSuqNO4otqpVFDKfMeYI7CDkEdhBlPBmroheexr6paE4o3YavRHYt0mOvQd2pSKmO8OYH0KIiAiIgIiIEHwmir1OIKwBU3S7EZG1ra45+f908v0aprTSjRCpTVKlMgr1hKuipuSQSQqgb55Dum7gQ91vz33Q/+NbD6JMQKvddFC4Zetwp1bFSffJWRjnVk563JX3pIY4GsyWp8LwyeF4CVHqhcbmo+vOT4uajnGOeNxiSUQOe1tQjVG5tUbUx+JQqgfEqj9p7Z0REBKl0u6QVFcWNqQLhl11KuNQtqB2DEHY1WOQinbYsdhgznSDiyWlvVuHBIRchRzdyQqU1/OZiqjzmUfg9o6Iz1iGuKzGrXYcjVYbhfzFGEXuCjvMDZw7h1OgG0AksdTuzFqlRj8Ko53Y/HsOQwJ1f79MwYBGcebOPN34gcfEOFpVKVMmnXpnNKsm1Sm35p7VPah8EgkESx9EekLV9dvcBUu6IGsLstSkdkr0gfgHBBHwWBHcTFSN4vrpdXe0gTVtjrwvOpQP8vRPflBkDx0Q9kD6ZE02lylVEq02DI6q6MOTIwBUjzYIm6BC9IOMm3WqVUEpbXFydXLFFVwpx3lufcpnq14z1lQUwhXIqghx4SVKJQEMASCCKikEHs8+3ddWCVGDOoOFdCDuGp1ANaMDzU6V2/NE80uG0lIIUDCsgA2AVyGfHnJAyfMPPkK/bdJ65pW7miHe4tvZCLTySuDR6xSp3bC1gRj32kjAJE8XfTIoKDLTWolVKrllLjT1delRw2U9yPupLdZgIUKkjmJ+nwS2VdC0UVQEUADGFpkNTCkcgCAQByI2nl+BWx05oqdIYDOcYdg76h8LLgMc8yMmBIaomcRA4eIcIpVmDP1mQMDRWq0hjnuKbKD6Zyfgxb99x87uPvJNRAra9B7EFmCVgztqYi6uMs2AMses3OABv3CZboTZnsr+i8uR/mSxxApdx0b4aq1HLXOERnYC8uidKDLYAqb7TfYdCLU01JFyhx7wXtyQo7Bu47MbY25dksl/a9augthSRrGPfJ2r5s98WdqU1ZYsSzNk55FiQNyeWcbdwgQw6GWvjXPzuv9ueG6EWpam+bjXTbVTPsmrlWwVyPC54Yj0mWWIESOBL+XufXuf3zI4J/WLn1p+qSsQIv2m/rNz6z/pPPtKfKrn9dfpWS0QIg8Ffyy6H96n9KTB4LU7L66HqT++lJiIFS4PweqXu8X90MXGMgW5yeponJzSO++PRJL2kr/0ld/qWv3ElaFsqFyowXbW3nfSq538yqPRN0CF9pbj+krr9S1+5mfai4/pC49Xb/dSZiBDjhdx5fW9NOh9ieva248tqeqpfZktECs8W6LVbkUxVvahWnUWqoFOmAaighdQ0+EBnOO8A9gnk9FKnlj+mkn0CWiIFW/BOr5YfUpOAdHD7IZFvCaoprqHUqQtMs5Qnwsgkh/k+W8SIpWlbrWqFgBUfLadyERUWmgLLuCRUJ5Ea9jtmBGDorX7LsemgPtTH4LXHldP02/8A3JahMwKzwPo/d2lFLaleUzTTITXbEkKSSFBWoPBGcDzATuNrf+VW/wA1f76TEQNdurBVDsGfA1Mq6QW7SFJOB5smbIiAiIgIiICIiAiJgmBmJWb/AKeWNNmRarVnXZltqb3BBHMMaYKqfMTJ7h14telSrpnRVRKiZGDodQy5HYcEQOiIiAiIgIiICIiAiRicXUCuzjStKr1W25YkU9OB3lqgXE18F46tcMCvVupbKE58EVatJWDbA5ai+3MY84yEvE19cveOeOfb3Thq8XQJTcAt1r6KQHNz4RyDyA0qzZPYIElE0WtyH1Y2KsUYHmGH/QgjzMJvgIiICIkVxrpHaWhprc10ompq0a9gQpUN4XIe/Xn3wJWJos7ynWRalJ1qI26ujBlI8zDYzfAREQEREBERAREQEREDxVqBVLMQFAJJJwAo3JJ7BifNeI8SqcTJJLJw74FMZV7oflKp5rRPwUHvhgtscST6e3nX1U4ah8AgVrvHk4OKdHP57KcjxUbvmpR+wfs+KB4t6C01CIoVFGFVQAoxyAA2lt6Jrixsx3W1D+Gsqj8vQZb+jgxaWo/4FH+GsCRiIgIiICIiAiIgQ3B6Kv7MVgGVrlwQRkEdXSGCD8U01ejNMUwlLCkOz62GttTFyc598uatTwWyMMeXMdPAOd1/zNT/AApJaBWH6LsSCKqgBmYDSTp1NRbYk5I1UicEnGoDkAJK0OF6WpeEDTpajTXTuGYMo8LPIIxUDHbzklEDns7UU9Zzlncux5ZYgAfIqqvxKJ0REBERASqdLP5zb/2Nx/jt9pa5U+lR/GqH9hX/AIlCBWanCGoubiwYW9xzIG1CseZWvSGxzuNY8Id55S69E+ka3tNsoaVek3V3FEnJp1MZGD8JCN1Ycwe/IkFmQ3FKxtK1PiaA4p4p3QG+uyJ8IkDmyHDjzBh2wPqcTzTcMAwIIIBBHIg8iJ6gRV/xYUqugjICKzd5arUFKii5wN2J3J2wO/I98O4malWpSZCrLTo1cHGQlY1VCtgkag1F84OMETou+H06pzUUMCjIysMq1NsEqynYjIH7e8zNrYpTLFFAyFGwwAiDCIoHJRk4HnPfAgH6QVway9STUQ5FMKSxodbo66mc6a66MuVUhgcLjJGddx0rZTRwqulQUSSutQOtuBQOWYe54znD43BXnJ72oob+5Luc8uTateR3HUdW3bvMHg1vlT1SeCFA25BG1rty2fwh59+cDuiMRA4uI2VWoVNO5qUcZyEWm2rOMZ6xWxjfl3zkHCbjy+t6aVD6KcmYgVBOhBFWvW9mVjUrsGqEpROSqhFA8DYBQAB9c3fgi3ldT006f1S0xAqZ6Ivg/jj4P/Cp/VO7hljWFKmtK8VqaqEU9UrZVBp5g7nab+LWRNJ0Q1C1VWp51khdYILnJ2x5t518NZiuCuhVJVV3zpUlRknnkAHbv+UOb2Hd+VJ6aH/7mPYl55VT+b/9yS0QIc2l92XVD02rH91UTybXiHZdW3ptHP8AnyaiBCexeI+VWnzOp/qJj2NxLyqz+ZVf9RJyIEGLbiXlVn8zq/6ieuo4j5RafNqn30mogVTgVO+/GMVbb+cVM+4VN2wuSPdNhJQUr/8AK2vqag/zJ2cPshS6zBzrqPU+Ivjb9k64EUEvfHtvVuP/ALTIW98a2/VcfTJSIEX+O/1b5HmM33dbfK/1SViBElr7xbb9ap9mY13/AOTtfW1PsSXiBE9bf/krX11T7uRHFOGX1aqlXRbDRTdMddU31sjZz1e3vOXnltkDQuQbl3JZslaVEeDpAQA1XRjj4VXSRnJ6vltAifaS+8W29dU+6nmpwK+ZWVqVqVYEEdfU3B2IPuXnl1EzAqXRex4laWtG1anbVeqXQHNw6E01J0Lp6k8l0rnO+mS3si/8mtvnT/cyXiBroFiqlwA+BqCnUA3aAxAyPPgfFNkRAREQEREBERAREQETlveI0aIBq1Up55a2C5I3wAefom+lUDAMpBVgCCNwVO4IPdA9xEQEREBERAREQETwlVTnDA4JBwc4I5g9xnpWB3BzAzETGYGYmAZmAiIgIxEQERmICIiAiIgIiICIiAiIgJQ+N9Ja9es9vZVBSpUiVq3OgVC1Yc6VBWypx8JyCAdgMyR6f8ZelTp2tBtNzdMaaN+SogZrV/Quw/OZZBcPs0oUko0wFRBhR5u0k9pJ3J7yTAdGuJtZv7EuWWotfV1VzpC1XuApJpXLD37lVOl+3SQd8ZvfBQPY9DSCF6qnjO506BjJHbiUDjditxQqUXyAVJBHNXG6sp7CGAI+KWX/AMPOP+zLOmXUJcUgKVenjGmoqjBAHJWXSwxtg+aBZ4iICIiAiIgIiIFcsqDvTuRTbS3sxydyNSK6F01DcZAIyO+cXAaNzZ2tBWTmtOl1WS/V1Or0K2RsFNTSCBsM5zzk10d5XH/NV/8AFJXECqcQ6T1aesBEYq7DA5FQlZlIbVzPVBSuNSnPgnwS3S9NnVaDFtdS5dqnL+bq7uucj3hRaSY/PAPbLFiAIHBwtWDV9sU+sHVjGPBFNA+keLr1+nJ7ZITGJmAiIgJWek95b0Khuq41dTRyiAZc1XqAItLvdmAUDz77SzT5lxq6S84oQMmnYppB30vdOfCPcdA28zO3dA3WPSLiNuNdS2WrQ59SldqtzTQjktSoAKx5kgnvwTyl64PxWjdUkr0HD03Gx5EEbFWB3Vgcgg7giVLEi7S59r7oXC7Wt1UWndLnwUrthaVyB2ZbSj9+Qx3ED6dERA5Kt+iuyFgCqq7E4CqHJVMk9pKtj4vizr4bxSnXAamSc06dUAjBNKqCUb06WH90znveDdZUaoKhXV1LAjBIqUWYg4bIKkNgjsxkb7jPBeDexyPCLBKFG3QnGSlHV4TYAGol98DHgjvgE6QUCi1MsFYLjKkHU1TqlQj4LF9sHuPcZ7qceoKyqzMpYIRqpuAOsqdUgYkYUl8Lg9pHfNLdHqeiui6StaoajrUUVEKscvT0H4BYu2PGdj2zgqdEATRzWz1IohSVy46mt1w0VCSVBwF3z4I7TvAs+YmNMQI7iNxdqwFC3oVExuatw1Jg2+wVaTgjGN8+ic4u+IeSW3zx/uJNxA+f3PA+I1LutdvRtiWRKVJRct7lQXdlz1W5LksT5lHZN44Pf9tCh6Llj/lS8xAotTg9+VYChRBIIGLg88d/VyPtOB8SpVqV5bU6HWaFpXCm5Jp16S8tRCfygbOHxkZYHIly4tbVBSqKtWqzVFamgAXCu4IDlkUFQOeScfHkTq4U3g6RTKIhKKDnOFJXJBA7ge3nA5xe3Xkg9ev1TPs+58k+SsklYgRXthc+Rt66n9cweJXHkVT0VaX0tJaIET7aXHkNX0VKP249ta/kFf1lD7yS0QIj21r+QXH69v8AezB4vW8guf17f72TEQKnwDi1UCv+I3J/Ga5yGoePuD7rzztJX24q+QXPy0PvZv4NatTWoGxlq1aoMeK9RmX04IkhAiBxmr5DdfLQ+9gcZqeRXX/s/eSXiBE+3L+R3PyUvtzPtw/klz8lP7clYgRR4y3klz+on0NB40fJbn1YP7mkrECn9KeOXhpilZWtwKlTKtWamMUE7XCZzUfxRyzuTtvBcOsHolUS0uBTWmFBNPLFyzMxZvfMTnJJ5ljPpsg6N3quXOosoK0qaLyyFDVamxww91QHuK7b5gV4tU8nuPUt9E5uI23XUqlF7e40VEKN7g5OGGMjA5/VPoomYFS6J8dqraUUvKFyLhF0OfY9R9eg6VqZVSMsoDEdhJkv7f0/yVz81rfZktEDXQqh1VwCAwBAYFWAPerbg+YzZEQEREBERAREQEREDGIxEQMxEQEREBERAREQEREBERAREQEREBNfUrsdI23G3InmR3c4iBsiIgIiICIiAiIgIiIH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6" descr="data:image/jpeg;base64,/9j/4AAQSkZJRgABAQAAAQABAAD/2wCEAAkGBxISEhIQEhIVFRIVFRUVFRYVFh0WFxcQFRcWFxUVFRUYKCggGBoxGxUVIjEhJSk3Li4uFx8zODMsNygtLisBCgoKBQUFDgUFDisZExkrKysrKysrKysrKysrKysrKysrKysrKysrKysrKysrKysrKysrKysrKysrKysrKysrK//AABEIAMMBAgMBIgACEQEDEQH/xAAbAAEAAgMBAQAAAAAAAAAAAAAABQYBAwQCB//EAFEQAAIBAwICBAYMCQoEBwAAAAECAAMEERIhBTEGE0FRIlJUYYGTFBUjMkJxkZTB0dLTFiRTYnKSobGzMzRVZHOCssPU8GN04eMHQ6KjtMLi/8QAFAEBAAAAAAAAAAAAAAAAAAAAAP/EABQRAQAAAAAAAAAAAAAAAAAAAAD/2gAMAwEAAhEDEQA/APuMREBERAREQEREBERAREQETVc3CU1ao7KiKCzMxCqqjclidgPPKZc9OKtbPsG3DU+y4uCadNh41KmoL1F850g9hMC02N2z1rmmQMUmphccyGpq5z6TO+fMOG8b4mta5f8AE6hL09a6atIE9UmND6nxtjmp3lq4F0vp13FvVRre6IJWlUIIqAczRqDwaoHaNmHaBAk245QH/mDPXdRjBz1+AxXGPFOc8gN8ze3EEGjckuMqApJKjGWwBnG67+cSEPRJSSzVCSxdn2x7o9uLdmTfwdsseeTjuklQtKnWCq6rqSkKaYPwjguc42BKoPQYEjRqq6hlIKsAQRuCDuCJ7nLwy16qklPOSowT3nmcDsGeydUBERAREQERMZgZiIgIiICIiAiIgIiICIiAiJzez6XLraef0x9cDpic4vqX5RP1hPQuk8df1hA3RNYrr4y/KJnrV8YfLA9zBmNY7x8sqf8A4h8SYUqdnSbFa7LU8qfCS2UZuKgx26cKD41RYEDxa89s6pJOeH0nIpJ8G5rI2DWfxqQIIVeRI1bjTOtp5oU1RVRQFRQFVRyCqMAAfEJs/fy+iBwWI92uv06f8GnN3ErCnXQo4PMMrKcMjruro43VwdwRNFh/LXX9pT/g05IZ83f/ALMCV6FccqVNVncsDdUQCXGwr25JCVwByO2ll7GHcRLVPl3Gq7W5pX6A6rUlnA+HaNgXFM/3RrH51NZ9Nt6ququpyrAMpHIqRkEeiBsiIgIiICIiBF8YuXRqAGdJd9WnmxWk7om2+7KNhz047ZHcI4pWqNQ1qVYmsrqUemOrVVZKmipuN2Rc5I8M+iyFQef+yOUxpHPG/wBED1ERAREQEREBERAREQEREBOI8JtzzoUjnnmmv1TtiBwHglr5NR9Un1Twej9n22tv6lPqklECM/B2z8kt/Up9Uwejll5Jb+pT6pKRAhLjo7YKNRsrc/o2yufkVSZB8fs+H0VpuvDrV89azdZbBClKlTZmfDJkDX1aknYdZknbe7zluuG0ajB6lNXYAqCwzhGKsy79hKqSPzR3QI1OifDyATYWucbjqKZx3jOJn8D+HeQ2vqEH0SbiBUOF9FLA17wG0oYWrTA9zXYGhSO3pJkp+CNh5JR9CASYSkoLEAAscsQNyQMAk9uwA9E9wK/d9FuHqjs9rS0hWLZXI0AHOe8YzI/oxw62rowNolI0+rQopYaWalTqGmV2K4FQDuIwRtLXdW6VEanUUMjqVZWGQykYKkdox2TFtapTBCKFycnA5scZJ7zsNz3CBwDo5a/kv/W31wOjlt4jesqfakrECK/B638V/XVPtTyejlv3VfnFb7cl4gV3inBrejSqVcXDaVJCrd1wWYe9UZqAZJIHpndwjhCUfDGvWRg6q1WouM52WqzAfH+2dl5aippDE6VZXIGMMUYMue3GpQdu7unRAREQEREBERAREQEREBERARE5eJcRpW9Nq1eotOmvvnc6QO7c9vmgdUSkVunlR/5rYVKidlSu4tlYd6qQ1THxoIodO6qHN1YVETx7eoLkKNt2QBKmP0VMC7xOThfE6NzTWtQqLUptyZDkZHMHuPeDuJ1wEREBERAREQESJPGQDXDLjqq9OguDku9VKLL+j4VYD0ZnjgHH0uaSOy9VUZKbmmWB2qDUulttXb2ZyDtAmYmo3KZxrXOcY1Dn3fHOKtxdRTNQKxHW9SoAJ1P1nVZ2BwuoNv3KTAkonPaXQcuuMMjaWGc4JVWG/aNLCdEBERARIXjfSi1tWFOq5NUjK0aamrVK9/VoCQPOcDzyJHTsZ34ffBfG0Ujt36BULejGfNAuESJ4H0jtrvUKFUF09/TYFKqZ5a6TgMvxkYMloCIiAiIgIiICIiAiIgcnFeI07ajUuKzBaVNS7sexQOwdp7AO0kT53mpd1Bd3S4IObe3O60EPJmHJq5HNuzOB2k9/TC79k3i2Y3o2umtX7nuWGbekfMozUI7zTmcZgYHfMzE80Kisquu6sAynl4LDI578jA4atOrbVTeWY9026+hnCXNMebktYD3r9vI5B2+h8H4nSuqNO4otqpVFDKfMeYI7CDkEdhBlPBmroheexr6paE4o3YavRHYt0mOvQd2pSKmO8OYH0KIiAiIgIiIEHwmir1OIKwBU3S7EZG1ra45+f908v0aprTSjRCpTVKlMgr1hKuipuSQSQqgb55Dum7gQ91vz33Q/+NbD6JMQKvddFC4Zetwp1bFSffJWRjnVk563JX3pIY4GsyWp8LwyeF4CVHqhcbmo+vOT4uajnGOeNxiSUQOe1tQjVG5tUbUx+JQqgfEqj9p7Z0REBKl0u6QVFcWNqQLhl11KuNQtqB2DEHY1WOQinbYsdhgznSDiyWlvVuHBIRchRzdyQqU1/OZiqjzmUfg9o6Iz1iGuKzGrXYcjVYbhfzFGEXuCjvMDZw7h1OgG0AksdTuzFqlRj8Ko53Y/HsOQwJ1f79MwYBGcebOPN34gcfEOFpVKVMmnXpnNKsm1Sm35p7VPah8EgkESx9EekLV9dvcBUu6IGsLstSkdkr0gfgHBBHwWBHcTFSN4vrpdXe0gTVtjrwvOpQP8vRPflBkDx0Q9kD6ZE02lylVEq02DI6q6MOTIwBUjzYIm6BC9IOMm3WqVUEpbXFydXLFFVwpx3lufcpnq14z1lQUwhXIqghx4SVKJQEMASCCKikEHs8+3ddWCVGDOoOFdCDuGp1ANaMDzU6V2/NE80uG0lIIUDCsgA2AVyGfHnJAyfMPPkK/bdJ65pW7miHe4tvZCLTySuDR6xSp3bC1gRj32kjAJE8XfTIoKDLTWolVKrllLjT1delRw2U9yPupLdZgIUKkjmJ+nwS2VdC0UVQEUADGFpkNTCkcgCAQByI2nl+BWx05oqdIYDOcYdg76h8LLgMc8yMmBIaomcRA4eIcIpVmDP1mQMDRWq0hjnuKbKD6Zyfgxb99x87uPvJNRAra9B7EFmCVgztqYi6uMs2AMses3OABv3CZboTZnsr+i8uR/mSxxApdx0b4aq1HLXOERnYC8uidKDLYAqb7TfYdCLU01JFyhx7wXtyQo7Bu47MbY25dksl/a9augthSRrGPfJ2r5s98WdqU1ZYsSzNk55FiQNyeWcbdwgQw6GWvjXPzuv9ueG6EWpam+bjXTbVTPsmrlWwVyPC54Yj0mWWIESOBL+XufXuf3zI4J/WLn1p+qSsQIv2m/rNz6z/pPPtKfKrn9dfpWS0QIg8Ffyy6H96n9KTB4LU7L66HqT++lJiIFS4PweqXu8X90MXGMgW5yeponJzSO++PRJL2kr/0ld/qWv3ElaFsqFyowXbW3nfSq538yqPRN0CF9pbj+krr9S1+5mfai4/pC49Xb/dSZiBDjhdx5fW9NOh9ieva248tqeqpfZktECs8W6LVbkUxVvahWnUWqoFOmAaighdQ0+EBnOO8A9gnk9FKnlj+mkn0CWiIFW/BOr5YfUpOAdHD7IZFvCaoprqHUqQtMs5Qnwsgkh/k+W8SIpWlbrWqFgBUfLadyERUWmgLLuCRUJ5Ea9jtmBGDorX7LsemgPtTH4LXHldP02/8A3JahMwKzwPo/d2lFLaleUzTTITXbEkKSSFBWoPBGcDzATuNrf+VW/wA1f76TEQNdurBVDsGfA1Mq6QW7SFJOB5smbIiAiIgIiICIiAiJgmBmJWb/AKeWNNmRarVnXZltqb3BBHMMaYKqfMTJ7h14telSrpnRVRKiZGDodQy5HYcEQOiIiAiIgIiICIiAiRicXUCuzjStKr1W25YkU9OB3lqgXE18F46tcMCvVupbKE58EVatJWDbA5ai+3MY84yEvE19cveOeOfb3Thq8XQJTcAt1r6KQHNz4RyDyA0qzZPYIElE0WtyH1Y2KsUYHmGH/QgjzMJvgIiICIkVxrpHaWhprc10ompq0a9gQpUN4XIe/Xn3wJWJos7ynWRalJ1qI26ujBlI8zDYzfAREQEREBERAREQEREDxVqBVLMQFAJJJwAo3JJ7BifNeI8SqcTJJLJw74FMZV7oflKp5rRPwUHvhgtscST6e3nX1U4ah8AgVrvHk4OKdHP57KcjxUbvmpR+wfs+KB4t6C01CIoVFGFVQAoxyAA2lt6Jrixsx3W1D+Gsqj8vQZb+jgxaWo/4FH+GsCRiIgIiICIiAiIgQ3B6Kv7MVgGVrlwQRkEdXSGCD8U01ejNMUwlLCkOz62GttTFyc598uatTwWyMMeXMdPAOd1/zNT/AApJaBWH6LsSCKqgBmYDSTp1NRbYk5I1UicEnGoDkAJK0OF6WpeEDTpajTXTuGYMo8LPIIxUDHbzklEDns7UU9Zzlncux5ZYgAfIqqvxKJ0REBERASqdLP5zb/2Nx/jt9pa5U+lR/GqH9hX/AIlCBWanCGoubiwYW9xzIG1CseZWvSGxzuNY8Id55S69E+ka3tNsoaVek3V3FEnJp1MZGD8JCN1Ycwe/IkFmQ3FKxtK1PiaA4p4p3QG+uyJ8IkDmyHDjzBh2wPqcTzTcMAwIIIBBHIg8iJ6gRV/xYUqugjICKzd5arUFKii5wN2J3J2wO/I98O4malWpSZCrLTo1cHGQlY1VCtgkag1F84OMETou+H06pzUUMCjIysMq1NsEqynYjIH7e8zNrYpTLFFAyFGwwAiDCIoHJRk4HnPfAgH6QVway9STUQ5FMKSxodbo66mc6a66MuVUhgcLjJGddx0rZTRwqulQUSSutQOtuBQOWYe54znD43BXnJ72oob+5Luc8uTateR3HUdW3bvMHg1vlT1SeCFA25BG1rty2fwh59+cDuiMRA4uI2VWoVNO5qUcZyEWm2rOMZ6xWxjfl3zkHCbjy+t6aVD6KcmYgVBOhBFWvW9mVjUrsGqEpROSqhFA8DYBQAB9c3fgi3ldT006f1S0xAqZ6Ivg/jj4P/Cp/VO7hljWFKmtK8VqaqEU9UrZVBp5g7nab+LWRNJ0Q1C1VWp51khdYILnJ2x5t518NZiuCuhVJVV3zpUlRknnkAHbv+UOb2Hd+VJ6aH/7mPYl55VT+b/9yS0QIc2l92XVD02rH91UTybXiHZdW3ptHP8AnyaiBCexeI+VWnzOp/qJj2NxLyqz+ZVf9RJyIEGLbiXlVn8zq/6ieuo4j5RafNqn30mogVTgVO+/GMVbb+cVM+4VN2wuSPdNhJQUr/8AK2vqag/zJ2cPshS6zBzrqPU+Ivjb9k64EUEvfHtvVuP/ALTIW98a2/VcfTJSIEX+O/1b5HmM33dbfK/1SViBElr7xbb9ap9mY13/AOTtfW1PsSXiBE9bf/krX11T7uRHFOGX1aqlXRbDRTdMddU31sjZz1e3vOXnltkDQuQbl3JZslaVEeDpAQA1XRjj4VXSRnJ6vltAifaS+8W29dU+6nmpwK+ZWVqVqVYEEdfU3B2IPuXnl1EzAqXRex4laWtG1anbVeqXQHNw6E01J0Lp6k8l0rnO+mS3si/8mtvnT/cyXiBroFiqlwA+BqCnUA3aAxAyPPgfFNkRAREQEREBERAREQETlveI0aIBq1Up55a2C5I3wAefom+lUDAMpBVgCCNwVO4IPdA9xEQEREBERAREQETwlVTnDA4JBwc4I5g9xnpWB3BzAzETGYGYmAZmAiIgIxEQERmICIiAiIgIiICIiAiIgJQ+N9Ja9es9vZVBSpUiVq3OgVC1Yc6VBWypx8JyCAdgMyR6f8ZelTp2tBtNzdMaaN+SogZrV/Quw/OZZBcPs0oUko0wFRBhR5u0k9pJ3J7yTAdGuJtZv7EuWWotfV1VzpC1XuApJpXLD37lVOl+3SQd8ZvfBQPY9DSCF6qnjO506BjJHbiUDjditxQqUXyAVJBHNXG6sp7CGAI+KWX/AMPOP+zLOmXUJcUgKVenjGmoqjBAHJWXSwxtg+aBZ4iICIiAiIgIiIFcsqDvTuRTbS3sxydyNSK6F01DcZAIyO+cXAaNzZ2tBWTmtOl1WS/V1Or0K2RsFNTSCBsM5zzk10d5XH/NV/8AFJXECqcQ6T1aesBEYq7DA5FQlZlIbVzPVBSuNSnPgnwS3S9NnVaDFtdS5dqnL+bq7uucj3hRaSY/PAPbLFiAIHBwtWDV9sU+sHVjGPBFNA+keLr1+nJ7ZITGJmAiIgJWek95b0Khuq41dTRyiAZc1XqAItLvdmAUDz77SzT5lxq6S84oQMmnYppB30vdOfCPcdA28zO3dA3WPSLiNuNdS2WrQ59SldqtzTQjktSoAKx5kgnvwTyl64PxWjdUkr0HD03Gx5EEbFWB3Vgcgg7giVLEi7S59r7oXC7Wt1UWndLnwUrthaVyB2ZbSj9+Qx3ED6dERA5Kt+iuyFgCqq7E4CqHJVMk9pKtj4vizr4bxSnXAamSc06dUAjBNKqCUb06WH90znveDdZUaoKhXV1LAjBIqUWYg4bIKkNgjsxkb7jPBeDexyPCLBKFG3QnGSlHV4TYAGol98DHgjvgE6QUCi1MsFYLjKkHU1TqlQj4LF9sHuPcZ7qceoKyqzMpYIRqpuAOsqdUgYkYUl8Lg9pHfNLdHqeiui6StaoajrUUVEKscvT0H4BYu2PGdj2zgqdEATRzWz1IohSVy46mt1w0VCSVBwF3z4I7TvAs+YmNMQI7iNxdqwFC3oVExuatw1Jg2+wVaTgjGN8+ic4u+IeSW3zx/uJNxA+f3PA+I1LutdvRtiWRKVJRct7lQXdlz1W5LksT5lHZN44Pf9tCh6Llj/lS8xAotTg9+VYChRBIIGLg88d/VyPtOB8SpVqV5bU6HWaFpXCm5Jp16S8tRCfygbOHxkZYHIly4tbVBSqKtWqzVFamgAXCu4IDlkUFQOeScfHkTq4U3g6RTKIhKKDnOFJXJBA7ge3nA5xe3Xkg9ev1TPs+58k+SsklYgRXthc+Rt66n9cweJXHkVT0VaX0tJaIET7aXHkNX0VKP249ta/kFf1lD7yS0QIj21r+QXH69v8AezB4vW8guf17f72TEQKnwDi1UCv+I3J/Ga5yGoePuD7rzztJX24q+QXPy0PvZv4NatTWoGxlq1aoMeK9RmX04IkhAiBxmr5DdfLQ+9gcZqeRXX/s/eSXiBE+3L+R3PyUvtzPtw/klz8lP7clYgRR4y3klz+on0NB40fJbn1YP7mkrECn9KeOXhpilZWtwKlTKtWamMUE7XCZzUfxRyzuTtvBcOsHolUS0uBTWmFBNPLFyzMxZvfMTnJJ5ljPpsg6N3quXOosoK0qaLyyFDVamxww91QHuK7b5gV4tU8nuPUt9E5uI23XUqlF7e40VEKN7g5OGGMjA5/VPoomYFS6J8dqraUUvKFyLhF0OfY9R9eg6VqZVSMsoDEdhJkv7f0/yVz81rfZktEDXQqh1VwCAwBAYFWAPerbg+YzZEQEREBERAREQEREDGIxEQMxEQEREBERAREQEREBERAREQEREBNfUrsdI23G3InmR3c4iBsiIgIiICIiAiIgIiIH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8" descr="data:image/jpeg;base64,/9j/4AAQSkZJRgABAQAAAQABAAD/2wCEAAkGBxISEhIQEhIVFRIVFRUVFRYVFh0WFxcQFRcWFxUVFRUYKCggGBoxGxUVIjEhJSk3Li4uFx8zODMsNygtLisBCgoKBQUFDgUFDisZExkrKysrKysrKysrKysrKysrKysrKysrKysrKysrKysrKysrKysrKysrKysrKysrKysrK//AABEIAMMBAgMBIgACEQEDEQH/xAAbAAEAAgMBAQAAAAAAAAAAAAAABQYBAwQCB//EAFEQAAIBAwICBAYMCQoEBwAAAAECAAMEERIhBTEGE0FRIlJUYYGTFBUjMkJxkZTB0dLTFiRTYnKSobGzMzRVZHOCssPU8GN04eMHQ6KjtMLi/8QAFAEBAAAAAAAAAAAAAAAAAAAAAP/EABQRAQAAAAAAAAAAAAAAAAAAAAD/2gAMAwEAAhEDEQA/APuMREBERAREQEREBERAREQETVc3CU1ao7KiKCzMxCqqjclidgPPKZc9OKtbPsG3DU+y4uCadNh41KmoL1F850g9hMC02N2z1rmmQMUmphccyGpq5z6TO+fMOG8b4mta5f8AE6hL09a6atIE9UmND6nxtjmp3lq4F0vp13FvVRre6IJWlUIIqAczRqDwaoHaNmHaBAk245QH/mDPXdRjBz1+AxXGPFOc8gN8ze3EEGjckuMqApJKjGWwBnG67+cSEPRJSSzVCSxdn2x7o9uLdmTfwdsseeTjuklQtKnWCq6rqSkKaYPwjguc42BKoPQYEjRqq6hlIKsAQRuCDuCJ7nLwy16qklPOSowT3nmcDsGeydUBERAREQERMZgZiIgIiICIiAiIgIiICIiAiJzez6XLraef0x9cDpic4vqX5RP1hPQuk8df1hA3RNYrr4y/KJnrV8YfLA9zBmNY7x8sqf8A4h8SYUqdnSbFa7LU8qfCS2UZuKgx26cKD41RYEDxa89s6pJOeH0nIpJ8G5rI2DWfxqQIIVeRI1bjTOtp5oU1RVRQFRQFVRyCqMAAfEJs/fy+iBwWI92uv06f8GnN3ErCnXQo4PMMrKcMjruro43VwdwRNFh/LXX9pT/g05IZ83f/ALMCV6FccqVNVncsDdUQCXGwr25JCVwByO2ll7GHcRLVPl3Gq7W5pX6A6rUlnA+HaNgXFM/3RrH51NZ9Nt6ququpyrAMpHIqRkEeiBsiIgIiICIiBF8YuXRqAGdJd9WnmxWk7om2+7KNhz047ZHcI4pWqNQ1qVYmsrqUemOrVVZKmipuN2Rc5I8M+iyFQef+yOUxpHPG/wBED1ERAREQEREBERAREQEREBOI8JtzzoUjnnmmv1TtiBwHglr5NR9Un1Twej9n22tv6lPqklECM/B2z8kt/Up9Uwejll5Jb+pT6pKRAhLjo7YKNRsrc/o2yufkVSZB8fs+H0VpuvDrV89azdZbBClKlTZmfDJkDX1aknYdZknbe7zluuG0ajB6lNXYAqCwzhGKsy79hKqSPzR3QI1OifDyATYWucbjqKZx3jOJn8D+HeQ2vqEH0SbiBUOF9FLA17wG0oYWrTA9zXYGhSO3pJkp+CNh5JR9CASYSkoLEAAscsQNyQMAk9uwA9E9wK/d9FuHqjs9rS0hWLZXI0AHOe8YzI/oxw62rowNolI0+rQopYaWalTqGmV2K4FQDuIwRtLXdW6VEanUUMjqVZWGQykYKkdox2TFtapTBCKFycnA5scZJ7zsNz3CBwDo5a/kv/W31wOjlt4jesqfakrECK/B638V/XVPtTyejlv3VfnFb7cl4gV3inBrejSqVcXDaVJCrd1wWYe9UZqAZJIHpndwjhCUfDGvWRg6q1WouM52WqzAfH+2dl5aippDE6VZXIGMMUYMue3GpQdu7unRAREQEREBERAREQEREBERARE5eJcRpW9Nq1eotOmvvnc6QO7c9vmgdUSkVunlR/5rYVKidlSu4tlYd6qQ1THxoIodO6qHN1YVETx7eoLkKNt2QBKmP0VMC7xOThfE6NzTWtQqLUptyZDkZHMHuPeDuJ1wEREBERAREQESJPGQDXDLjqq9OguDku9VKLL+j4VYD0ZnjgHH0uaSOy9VUZKbmmWB2qDUulttXb2ZyDtAmYmo3KZxrXOcY1Dn3fHOKtxdRTNQKxHW9SoAJ1P1nVZ2BwuoNv3KTAkonPaXQcuuMMjaWGc4JVWG/aNLCdEBERARIXjfSi1tWFOq5NUjK0aamrVK9/VoCQPOcDzyJHTsZ34ffBfG0Ujt36BULejGfNAuESJ4H0jtrvUKFUF09/TYFKqZ5a6TgMvxkYMloCIiAiIgIiICIiAiIgcnFeI07ajUuKzBaVNS7sexQOwdp7AO0kT53mpd1Bd3S4IObe3O60EPJmHJq5HNuzOB2k9/TC79k3i2Y3o2umtX7nuWGbekfMozUI7zTmcZgYHfMzE80Kisquu6sAynl4LDI578jA4atOrbVTeWY9026+hnCXNMebktYD3r9vI5B2+h8H4nSuqNO4otqpVFDKfMeYI7CDkEdhBlPBmroheexr6paE4o3YavRHYt0mOvQd2pSKmO8OYH0KIiAiIgIiIEHwmir1OIKwBU3S7EZG1ra45+f908v0aprTSjRCpTVKlMgr1hKuipuSQSQqgb55Dum7gQ91vz33Q/+NbD6JMQKvddFC4Zetwp1bFSffJWRjnVk563JX3pIY4GsyWp8LwyeF4CVHqhcbmo+vOT4uajnGOeNxiSUQOe1tQjVG5tUbUx+JQqgfEqj9p7Z0REBKl0u6QVFcWNqQLhl11KuNQtqB2DEHY1WOQinbYsdhgznSDiyWlvVuHBIRchRzdyQqU1/OZiqjzmUfg9o6Iz1iGuKzGrXYcjVYbhfzFGEXuCjvMDZw7h1OgG0AksdTuzFqlRj8Ko53Y/HsOQwJ1f79MwYBGcebOPN34gcfEOFpVKVMmnXpnNKsm1Sm35p7VPah8EgkESx9EekLV9dvcBUu6IGsLstSkdkr0gfgHBBHwWBHcTFSN4vrpdXe0gTVtjrwvOpQP8vRPflBkDx0Q9kD6ZE02lylVEq02DI6q6MOTIwBUjzYIm6BC9IOMm3WqVUEpbXFydXLFFVwpx3lufcpnq14z1lQUwhXIqghx4SVKJQEMASCCKikEHs8+3ddWCVGDOoOFdCDuGp1ANaMDzU6V2/NE80uG0lIIUDCsgA2AVyGfHnJAyfMPPkK/bdJ65pW7miHe4tvZCLTySuDR6xSp3bC1gRj32kjAJE8XfTIoKDLTWolVKrllLjT1delRw2U9yPupLdZgIUKkjmJ+nwS2VdC0UVQEUADGFpkNTCkcgCAQByI2nl+BWx05oqdIYDOcYdg76h8LLgMc8yMmBIaomcRA4eIcIpVmDP1mQMDRWq0hjnuKbKD6Zyfgxb99x87uPvJNRAra9B7EFmCVgztqYi6uMs2AMses3OABv3CZboTZnsr+i8uR/mSxxApdx0b4aq1HLXOERnYC8uidKDLYAqb7TfYdCLU01JFyhx7wXtyQo7Bu47MbY25dksl/a9augthSRrGPfJ2r5s98WdqU1ZYsSzNk55FiQNyeWcbdwgQw6GWvjXPzuv9ueG6EWpam+bjXTbVTPsmrlWwVyPC54Yj0mWWIESOBL+XufXuf3zI4J/WLn1p+qSsQIv2m/rNz6z/pPPtKfKrn9dfpWS0QIg8Ffyy6H96n9KTB4LU7L66HqT++lJiIFS4PweqXu8X90MXGMgW5yeponJzSO++PRJL2kr/0ld/qWv3ElaFsqFyowXbW3nfSq538yqPRN0CF9pbj+krr9S1+5mfai4/pC49Xb/dSZiBDjhdx5fW9NOh9ieva248tqeqpfZktECs8W6LVbkUxVvahWnUWqoFOmAaighdQ0+EBnOO8A9gnk9FKnlj+mkn0CWiIFW/BOr5YfUpOAdHD7IZFvCaoprqHUqQtMs5Qnwsgkh/k+W8SIpWlbrWqFgBUfLadyERUWmgLLuCRUJ5Ea9jtmBGDorX7LsemgPtTH4LXHldP02/8A3JahMwKzwPo/d2lFLaleUzTTITXbEkKSSFBWoPBGcDzATuNrf+VW/wA1f76TEQNdurBVDsGfA1Mq6QW7SFJOB5smbIiAiIgIiICIiAiJgmBmJWb/AKeWNNmRarVnXZltqb3BBHMMaYKqfMTJ7h14telSrpnRVRKiZGDodQy5HYcEQOiIiAiIgIiICIiAiRicXUCuzjStKr1W25YkU9OB3lqgXE18F46tcMCvVupbKE58EVatJWDbA5ai+3MY84yEvE19cveOeOfb3Thq8XQJTcAt1r6KQHNz4RyDyA0qzZPYIElE0WtyH1Y2KsUYHmGH/QgjzMJvgIiICIkVxrpHaWhprc10ompq0a9gQpUN4XIe/Xn3wJWJos7ynWRalJ1qI26ujBlI8zDYzfAREQEREBERAREQEREDxVqBVLMQFAJJJwAo3JJ7BifNeI8SqcTJJLJw74FMZV7oflKp5rRPwUHvhgtscST6e3nX1U4ah8AgVrvHk4OKdHP57KcjxUbvmpR+wfs+KB4t6C01CIoVFGFVQAoxyAA2lt6Jrixsx3W1D+Gsqj8vQZb+jgxaWo/4FH+GsCRiIgIiICIiAiIgQ3B6Kv7MVgGVrlwQRkEdXSGCD8U01ejNMUwlLCkOz62GttTFyc598uatTwWyMMeXMdPAOd1/zNT/AApJaBWH6LsSCKqgBmYDSTp1NRbYk5I1UicEnGoDkAJK0OF6WpeEDTpajTXTuGYMo8LPIIxUDHbzklEDns7UU9Zzlncux5ZYgAfIqqvxKJ0REBERASqdLP5zb/2Nx/jt9pa5U+lR/GqH9hX/AIlCBWanCGoubiwYW9xzIG1CseZWvSGxzuNY8Id55S69E+ka3tNsoaVek3V3FEnJp1MZGD8JCN1Ycwe/IkFmQ3FKxtK1PiaA4p4p3QG+uyJ8IkDmyHDjzBh2wPqcTzTcMAwIIIBBHIg8iJ6gRV/xYUqugjICKzd5arUFKii5wN2J3J2wO/I98O4malWpSZCrLTo1cHGQlY1VCtgkag1F84OMETou+H06pzUUMCjIysMq1NsEqynYjIH7e8zNrYpTLFFAyFGwwAiDCIoHJRk4HnPfAgH6QVway9STUQ5FMKSxodbo66mc6a66MuVUhgcLjJGddx0rZTRwqulQUSSutQOtuBQOWYe54znD43BXnJ72oob+5Luc8uTateR3HUdW3bvMHg1vlT1SeCFA25BG1rty2fwh59+cDuiMRA4uI2VWoVNO5qUcZyEWm2rOMZ6xWxjfl3zkHCbjy+t6aVD6KcmYgVBOhBFWvW9mVjUrsGqEpROSqhFA8DYBQAB9c3fgi3ldT006f1S0xAqZ6Ivg/jj4P/Cp/VO7hljWFKmtK8VqaqEU9UrZVBp5g7nab+LWRNJ0Q1C1VWp51khdYILnJ2x5t518NZiuCuhVJVV3zpUlRknnkAHbv+UOb2Hd+VJ6aH/7mPYl55VT+b/9yS0QIc2l92XVD02rH91UTybXiHZdW3ptHP8AnyaiBCexeI+VWnzOp/qJj2NxLyqz+ZVf9RJyIEGLbiXlVn8zq/6ieuo4j5RafNqn30mogVTgVO+/GMVbb+cVM+4VN2wuSPdNhJQUr/8AK2vqag/zJ2cPshS6zBzrqPU+Ivjb9k64EUEvfHtvVuP/ALTIW98a2/VcfTJSIEX+O/1b5HmM33dbfK/1SViBElr7xbb9ap9mY13/AOTtfW1PsSXiBE9bf/krX11T7uRHFOGX1aqlXRbDRTdMddU31sjZz1e3vOXnltkDQuQbl3JZslaVEeDpAQA1XRjj4VXSRnJ6vltAifaS+8W29dU+6nmpwK+ZWVqVqVYEEdfU3B2IPuXnl1EzAqXRex4laWtG1anbVeqXQHNw6E01J0Lp6k8l0rnO+mS3si/8mtvnT/cyXiBroFiqlwA+BqCnUA3aAxAyPPgfFNkRAREQEREBERAREQETlveI0aIBq1Up55a2C5I3wAefom+lUDAMpBVgCCNwVO4IPdA9xEQEREBERAREQETwlVTnDA4JBwc4I5g9xnpWB3BzAzETGYGYmAZmAiIgIxEQERmICIiAiIgIiICIiAiIgJQ+N9Ja9es9vZVBSpUiVq3OgVC1Yc6VBWypx8JyCAdgMyR6f8ZelTp2tBtNzdMaaN+SogZrV/Quw/OZZBcPs0oUko0wFRBhR5u0k9pJ3J7yTAdGuJtZv7EuWWotfV1VzpC1XuApJpXLD37lVOl+3SQd8ZvfBQPY9DSCF6qnjO506BjJHbiUDjditxQqUXyAVJBHNXG6sp7CGAI+KWX/AMPOP+zLOmXUJcUgKVenjGmoqjBAHJWXSwxtg+aBZ4iICIiAiIgIiIFcsqDvTuRTbS3sxydyNSK6F01DcZAIyO+cXAaNzZ2tBWTmtOl1WS/V1Or0K2RsFNTSCBsM5zzk10d5XH/NV/8AFJXECqcQ6T1aesBEYq7DA5FQlZlIbVzPVBSuNSnPgnwS3S9NnVaDFtdS5dqnL+bq7uucj3hRaSY/PAPbLFiAIHBwtWDV9sU+sHVjGPBFNA+keLr1+nJ7ZITGJmAiIgJWek95b0Khuq41dTRyiAZc1XqAItLvdmAUDz77SzT5lxq6S84oQMmnYppB30vdOfCPcdA28zO3dA3WPSLiNuNdS2WrQ59SldqtzTQjktSoAKx5kgnvwTyl64PxWjdUkr0HD03Gx5EEbFWB3Vgcgg7giVLEi7S59r7oXC7Wt1UWndLnwUrthaVyB2ZbSj9+Qx3ED6dERA5Kt+iuyFgCqq7E4CqHJVMk9pKtj4vizr4bxSnXAamSc06dUAjBNKqCUb06WH90znveDdZUaoKhXV1LAjBIqUWYg4bIKkNgjsxkb7jPBeDexyPCLBKFG3QnGSlHV4TYAGol98DHgjvgE6QUCi1MsFYLjKkHU1TqlQj4LF9sHuPcZ7qceoKyqzMpYIRqpuAOsqdUgYkYUl8Lg9pHfNLdHqeiui6StaoajrUUVEKscvT0H4BYu2PGdj2zgqdEATRzWz1IohSVy46mt1w0VCSVBwF3z4I7TvAs+YmNMQI7iNxdqwFC3oVExuatw1Jg2+wVaTgjGN8+ic4u+IeSW3zx/uJNxA+f3PA+I1LutdvRtiWRKVJRct7lQXdlz1W5LksT5lHZN44Pf9tCh6Llj/lS8xAotTg9+VYChRBIIGLg88d/VyPtOB8SpVqV5bU6HWaFpXCm5Jp16S8tRCfygbOHxkZYHIly4tbVBSqKtWqzVFamgAXCu4IDlkUFQOeScfHkTq4U3g6RTKIhKKDnOFJXJBA7ge3nA5xe3Xkg9ev1TPs+58k+SsklYgRXthc+Rt66n9cweJXHkVT0VaX0tJaIET7aXHkNX0VKP249ta/kFf1lD7yS0QIj21r+QXH69v8AezB4vW8guf17f72TEQKnwDi1UCv+I3J/Ga5yGoePuD7rzztJX24q+QXPy0PvZv4NatTWoGxlq1aoMeK9RmX04IkhAiBxmr5DdfLQ+9gcZqeRXX/s/eSXiBE+3L+R3PyUvtzPtw/klz8lP7clYgRR4y3klz+on0NB40fJbn1YP7mkrECn9KeOXhpilZWtwKlTKtWamMUE7XCZzUfxRyzuTtvBcOsHolUS0uBTWmFBNPLFyzMxZvfMTnJJ5ljPpsg6N3quXOosoK0qaLyyFDVamxww91QHuK7b5gV4tU8nuPUt9E5uI23XUqlF7e40VEKN7g5OGGMjA5/VPoomYFS6J8dqraUUvKFyLhF0OfY9R9eg6VqZVSMsoDEdhJkv7f0/yVz81rfZktEDXQqh1VwCAwBAYFWAPerbg+YzZEQEREBERAREQEREDGIxEQMxEQEREBERAREQEREBERAREQEREBNfUrsdI23G3InmR3c4iBsiIgIiICIiAiIgIiIH/9k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6" name="Picture 2" descr="s_\text{ssb}(t) = s(t)\cdot \cos(2\pi f_0 t) - \widehat s(t)\cdot \sin(2\pi f_0 t),\,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937696"/>
            <a:ext cx="3524250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425321"/>
              </p:ext>
            </p:extLst>
          </p:nvPr>
        </p:nvGraphicFramePr>
        <p:xfrm>
          <a:off x="7308304" y="2902971"/>
          <a:ext cx="3556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4" name="Equação" r:id="rId4" imgW="355320" imgH="279360" progId="Equation.3">
                  <p:embed/>
                </p:oleObj>
              </mc:Choice>
              <mc:Fallback>
                <p:oleObj name="Equação" r:id="rId4" imgW="355320" imgH="2793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08304" y="2902971"/>
                        <a:ext cx="3556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o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9546582"/>
              </p:ext>
            </p:extLst>
          </p:nvPr>
        </p:nvGraphicFramePr>
        <p:xfrm>
          <a:off x="5440363" y="2909768"/>
          <a:ext cx="3556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5" name="Equação" r:id="rId6" imgW="355320" imgH="266400" progId="Equation.3">
                  <p:embed/>
                </p:oleObj>
              </mc:Choice>
              <mc:Fallback>
                <p:oleObj name="Equação" r:id="rId6" imgW="35532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0363" y="2909768"/>
                        <a:ext cx="3556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16679"/>
              </p:ext>
            </p:extLst>
          </p:nvPr>
        </p:nvGraphicFramePr>
        <p:xfrm>
          <a:off x="5164906" y="3167852"/>
          <a:ext cx="271190" cy="348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6" name="Equação" r:id="rId8" imgW="177480" imgH="228600" progId="Equation.3">
                  <p:embed/>
                </p:oleObj>
              </mc:Choice>
              <mc:Fallback>
                <p:oleObj name="Equação" r:id="rId8" imgW="177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4906" y="3167852"/>
                        <a:ext cx="271190" cy="3486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5" name="Picture 11" descr="s(t) = \tfrac{1}{2}\underbrace{(s(t) + j \cdot \widehat s(t))}_{s_a(t)} + \tfrac{1}{2}\underbrace{(s(t) - j\cdot \widehat s(t))}_{s_a^*(t)},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645024"/>
            <a:ext cx="34194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s_a(t)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668769"/>
            <a:ext cx="352425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/>
          <p:cNvSpPr txBox="1"/>
          <p:nvPr/>
        </p:nvSpPr>
        <p:spPr>
          <a:xfrm>
            <a:off x="7417595" y="3625860"/>
            <a:ext cx="1489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é a representação</a:t>
            </a:r>
          </a:p>
          <a:p>
            <a:r>
              <a:rPr lang="pt-BR" sz="1400" dirty="0" smtClean="0"/>
              <a:t>analítica de</a:t>
            </a:r>
          </a:p>
        </p:txBody>
      </p:sp>
      <p:pic>
        <p:nvPicPr>
          <p:cNvPr id="1039" name="Picture 15" descr="s(t).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999" y="3900197"/>
            <a:ext cx="333375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\begin{align}&#10;  s_{ssb}(t) &amp;= Re\big\{s_a(t)\cdot e^{j2\pi f_0 t}\big\}\\&#10;             &amp;= Re\left\{\ [s(t) + j \cdot \widehat s(t)] \cdot [\cos(2\pi f_0 t) + j \cdot \sin(2\pi f_0 t)]\ \right\}\\&#10;             &amp;= s(t) \cdot \cos(2\pi f_0 t) - \widehat s(t) \cdot \sin(2\pi f_0 t).&#10;\end{align}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241651"/>
            <a:ext cx="479107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upo 19"/>
          <p:cNvGrpSpPr/>
          <p:nvPr/>
        </p:nvGrpSpPr>
        <p:grpSpPr>
          <a:xfrm>
            <a:off x="-14697" y="-16234"/>
            <a:ext cx="788079" cy="843818"/>
            <a:chOff x="-14697" y="-16234"/>
            <a:chExt cx="788079" cy="843818"/>
          </a:xfrm>
        </p:grpSpPr>
        <p:sp>
          <p:nvSpPr>
            <p:cNvPr id="21" name="Triângulo retângulo 20"/>
            <p:cNvSpPr/>
            <p:nvPr/>
          </p:nvSpPr>
          <p:spPr>
            <a:xfrm rot="5400000">
              <a:off x="-22762" y="31440"/>
              <a:ext cx="827584" cy="764704"/>
            </a:xfrm>
            <a:prstGeom prst="rtTriangl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36000" rIns="36000" rtlCol="0" anchor="ctr"/>
            <a:lstStyle/>
            <a:p>
              <a:pPr algn="ctr"/>
              <a:endParaRPr lang="pt-BR" b="1" dirty="0"/>
            </a:p>
          </p:txBody>
        </p:sp>
        <p:sp>
          <p:nvSpPr>
            <p:cNvPr id="22" name="Retângulo 21"/>
            <p:cNvSpPr/>
            <p:nvPr/>
          </p:nvSpPr>
          <p:spPr>
            <a:xfrm rot="18780000">
              <a:off x="-63449" y="32518"/>
              <a:ext cx="558454" cy="46095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 anchorCtr="0"/>
            <a:lstStyle/>
            <a:p>
              <a:pPr algn="ctr"/>
              <a:r>
                <a:rPr lang="pt-BR" b="1" dirty="0" smtClean="0"/>
                <a:t>AM</a:t>
              </a:r>
              <a:endParaRPr lang="pt-B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9979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Modulação AM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Diagrama de Blocos do Modulador AM SSB-SC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Cláudio A. Fleury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26</a:t>
            </a:fld>
            <a:endParaRPr lang="pt-BR"/>
          </a:p>
        </p:txBody>
      </p:sp>
      <p:sp>
        <p:nvSpPr>
          <p:cNvPr id="7" name="AutoShape 2" descr="data:image/jpeg;base64,/9j/4AAQSkZJRgABAQAAAQABAAD/2wCEAAkGBxISEhIQEhIVFRIVFRUVFRYVFh0WFxcQFRcWFxUVFRUYKCggGBoxGxUVIjEhJSk3Li4uFx8zODMsNygtLisBCgoKBQUFDgUFDisZExkrKysrKysrKysrKysrKysrKysrKysrKysrKysrKysrKysrKysrKysrKysrKysrKysrK//AABEIAMMBAgMBIgACEQEDEQH/xAAbAAEAAgMBAQAAAAAAAAAAAAAABQYBAwQCB//EAFEQAAIBAwICBAYMCQoEBwAAAAECAAMEERIhBTEGE0FRIlJUYYGTFBUjMkJxkZTB0dLTFiRTYnKSobGzMzRVZHOCssPU8GN04eMHQ6KjtMLi/8QAFAEBAAAAAAAAAAAAAAAAAAAAAP/EABQRAQAAAAAAAAAAAAAAAAAAAAD/2gAMAwEAAhEDEQA/APuMREBERAREQEREBERAREQETVc3CU1ao7KiKCzMxCqqjclidgPPKZc9OKtbPsG3DU+y4uCadNh41KmoL1F850g9hMC02N2z1rmmQMUmphccyGpq5z6TO+fMOG8b4mta5f8AE6hL09a6atIE9UmND6nxtjmp3lq4F0vp13FvVRre6IJWlUIIqAczRqDwaoHaNmHaBAk245QH/mDPXdRjBz1+AxXGPFOc8gN8ze3EEGjckuMqApJKjGWwBnG67+cSEPRJSSzVCSxdn2x7o9uLdmTfwdsseeTjuklQtKnWCq6rqSkKaYPwjguc42BKoPQYEjRqq6hlIKsAQRuCDuCJ7nLwy16qklPOSowT3nmcDsGeydUBERAREQERMZgZiIgIiICIiAiIgIiICIiAiJzez6XLraef0x9cDpic4vqX5RP1hPQuk8df1hA3RNYrr4y/KJnrV8YfLA9zBmNY7x8sqf8A4h8SYUqdnSbFa7LU8qfCS2UZuKgx26cKD41RYEDxa89s6pJOeH0nIpJ8G5rI2DWfxqQIIVeRI1bjTOtp5oU1RVRQFRQFVRyCqMAAfEJs/fy+iBwWI92uv06f8GnN3ErCnXQo4PMMrKcMjruro43VwdwRNFh/LXX9pT/g05IZ83f/ALMCV6FccqVNVncsDdUQCXGwr25JCVwByO2ll7GHcRLVPl3Gq7W5pX6A6rUlnA+HaNgXFM/3RrH51NZ9Nt6ququpyrAMpHIqRkEeiBsiIgIiICIiBF8YuXRqAGdJd9WnmxWk7om2+7KNhz047ZHcI4pWqNQ1qVYmsrqUemOrVVZKmipuN2Rc5I8M+iyFQef+yOUxpHPG/wBED1ERAREQEREBERAREQEREBOI8JtzzoUjnnmmv1TtiBwHglr5NR9Un1Twej9n22tv6lPqklECM/B2z8kt/Up9Uwejll5Jb+pT6pKRAhLjo7YKNRsrc/o2yufkVSZB8fs+H0VpuvDrV89azdZbBClKlTZmfDJkDX1aknYdZknbe7zluuG0ajB6lNXYAqCwzhGKsy79hKqSPzR3QI1OifDyATYWucbjqKZx3jOJn8D+HeQ2vqEH0SbiBUOF9FLA17wG0oYWrTA9zXYGhSO3pJkp+CNh5JR9CASYSkoLEAAscsQNyQMAk9uwA9E9wK/d9FuHqjs9rS0hWLZXI0AHOe8YzI/oxw62rowNolI0+rQopYaWalTqGmV2K4FQDuIwRtLXdW6VEanUUMjqVZWGQykYKkdox2TFtapTBCKFycnA5scZJ7zsNz3CBwDo5a/kv/W31wOjlt4jesqfakrECK/B638V/XVPtTyejlv3VfnFb7cl4gV3inBrejSqVcXDaVJCrd1wWYe9UZqAZJIHpndwjhCUfDGvWRg6q1WouM52WqzAfH+2dl5aippDE6VZXIGMMUYMue3GpQdu7unRAREQEREBERAREQEREBERARE5eJcRpW9Nq1eotOmvvnc6QO7c9vmgdUSkVunlR/5rYVKidlSu4tlYd6qQ1THxoIodO6qHN1YVETx7eoLkKNt2QBKmP0VMC7xOThfE6NzTWtQqLUptyZDkZHMHuPeDuJ1wEREBERAREQESJPGQDXDLjqq9OguDku9VKLL+j4VYD0ZnjgHH0uaSOy9VUZKbmmWB2qDUulttXb2ZyDtAmYmo3KZxrXOcY1Dn3fHOKtxdRTNQKxHW9SoAJ1P1nVZ2BwuoNv3KTAkonPaXQcuuMMjaWGc4JVWG/aNLCdEBERARIXjfSi1tWFOq5NUjK0aamrVK9/VoCQPOcDzyJHTsZ34ffBfG0Ujt36BULejGfNAuESJ4H0jtrvUKFUF09/TYFKqZ5a6TgMvxkYMloCIiAiIgIiICIiAiIgcnFeI07ajUuKzBaVNS7sexQOwdp7AO0kT53mpd1Bd3S4IObe3O60EPJmHJq5HNuzOB2k9/TC79k3i2Y3o2umtX7nuWGbekfMozUI7zTmcZgYHfMzE80Kisquu6sAynl4LDI578jA4atOrbVTeWY9026+hnCXNMebktYD3r9vI5B2+h8H4nSuqNO4otqpVFDKfMeYI7CDkEdhBlPBmroheexr6paE4o3YavRHYt0mOvQd2pSKmO8OYH0KIiAiIgIiIEHwmir1OIKwBU3S7EZG1ra45+f908v0aprTSjRCpTVKlMgr1hKuipuSQSQqgb55Dum7gQ91vz33Q/+NbD6JMQKvddFC4Zetwp1bFSffJWRjnVk563JX3pIY4GsyWp8LwyeF4CVHqhcbmo+vOT4uajnGOeNxiSUQOe1tQjVG5tUbUx+JQqgfEqj9p7Z0REBKl0u6QVFcWNqQLhl11KuNQtqB2DEHY1WOQinbYsdhgznSDiyWlvVuHBIRchRzdyQqU1/OZiqjzmUfg9o6Iz1iGuKzGrXYcjVYbhfzFGEXuCjvMDZw7h1OgG0AksdTuzFqlRj8Ko53Y/HsOQwJ1f79MwYBGcebOPN34gcfEOFpVKVMmnXpnNKsm1Sm35p7VPah8EgkESx9EekLV9dvcBUu6IGsLstSkdkr0gfgHBBHwWBHcTFSN4vrpdXe0gTVtjrwvOpQP8vRPflBkDx0Q9kD6ZE02lylVEq02DI6q6MOTIwBUjzYIm6BC9IOMm3WqVUEpbXFydXLFFVwpx3lufcpnq14z1lQUwhXIqghx4SVKJQEMASCCKikEHs8+3ddWCVGDOoOFdCDuGp1ANaMDzU6V2/NE80uG0lIIUDCsgA2AVyGfHnJAyfMPPkK/bdJ65pW7miHe4tvZCLTySuDR6xSp3bC1gRj32kjAJE8XfTIoKDLTWolVKrllLjT1delRw2U9yPupLdZgIUKkjmJ+nwS2VdC0UVQEUADGFpkNTCkcgCAQByI2nl+BWx05oqdIYDOcYdg76h8LLgMc8yMmBIaomcRA4eIcIpVmDP1mQMDRWq0hjnuKbKD6Zyfgxb99x87uPvJNRAra9B7EFmCVgztqYi6uMs2AMses3OABv3CZboTZnsr+i8uR/mSxxApdx0b4aq1HLXOERnYC8uidKDLYAqb7TfYdCLU01JFyhx7wXtyQo7Bu47MbY25dksl/a9augthSRrGPfJ2r5s98WdqU1ZYsSzNk55FiQNyeWcbdwgQw6GWvjXPzuv9ueG6EWpam+bjXTbVTPsmrlWwVyPC54Yj0mWWIESOBL+XufXuf3zI4J/WLn1p+qSsQIv2m/rNz6z/pPPtKfKrn9dfpWS0QIg8Ffyy6H96n9KTB4LU7L66HqT++lJiIFS4PweqXu8X90MXGMgW5yeponJzSO++PRJL2kr/0ld/qWv3ElaFsqFyowXbW3nfSq538yqPRN0CF9pbj+krr9S1+5mfai4/pC49Xb/dSZiBDjhdx5fW9NOh9ieva248tqeqpfZktECs8W6LVbkUxVvahWnUWqoFOmAaighdQ0+EBnOO8A9gnk9FKnlj+mkn0CWiIFW/BOr5YfUpOAdHD7IZFvCaoprqHUqQtMs5Qnwsgkh/k+W8SIpWlbrWqFgBUfLadyERUWmgLLuCRUJ5Ea9jtmBGDorX7LsemgPtTH4LXHldP02/8A3JahMwKzwPo/d2lFLaleUzTTITXbEkKSSFBWoPBGcDzATuNrf+VW/wA1f76TEQNdurBVDsGfA1Mq6QW7SFJOB5smbIiAiIgIiICIiAiJgmBmJWb/AKeWNNmRarVnXZltqb3BBHMMaYKqfMTJ7h14telSrpnRVRKiZGDodQy5HYcEQOiIiAiIgIiICIiAiRicXUCuzjStKr1W25YkU9OB3lqgXE18F46tcMCvVupbKE58EVatJWDbA5ai+3MY84yEvE19cveOeOfb3Thq8XQJTcAt1r6KQHNz4RyDyA0qzZPYIElE0WtyH1Y2KsUYHmGH/QgjzMJvgIiICIkVxrpHaWhprc10ompq0a9gQpUN4XIe/Xn3wJWJos7ynWRalJ1qI26ujBlI8zDYzfAREQEREBERAREQEREDxVqBVLMQFAJJJwAo3JJ7BifNeI8SqcTJJLJw74FMZV7oflKp5rRPwUHvhgtscST6e3nX1U4ah8AgVrvHk4OKdHP57KcjxUbvmpR+wfs+KB4t6C01CIoVFGFVQAoxyAA2lt6Jrixsx3W1D+Gsqj8vQZb+jgxaWo/4FH+GsCRiIgIiICIiAiIgQ3B6Kv7MVgGVrlwQRkEdXSGCD8U01ejNMUwlLCkOz62GttTFyc598uatTwWyMMeXMdPAOd1/zNT/AApJaBWH6LsSCKqgBmYDSTp1NRbYk5I1UicEnGoDkAJK0OF6WpeEDTpajTXTuGYMo8LPIIxUDHbzklEDns7UU9Zzlncux5ZYgAfIqqvxKJ0REBERASqdLP5zb/2Nx/jt9pa5U+lR/GqH9hX/AIlCBWanCGoubiwYW9xzIG1CseZWvSGxzuNY8Id55S69E+ka3tNsoaVek3V3FEnJp1MZGD8JCN1Ycwe/IkFmQ3FKxtK1PiaA4p4p3QG+uyJ8IkDmyHDjzBh2wPqcTzTcMAwIIIBBHIg8iJ6gRV/xYUqugjICKzd5arUFKii5wN2J3J2wO/I98O4malWpSZCrLTo1cHGQlY1VCtgkag1F84OMETou+H06pzUUMCjIysMq1NsEqynYjIH7e8zNrYpTLFFAyFGwwAiDCIoHJRk4HnPfAgH6QVway9STUQ5FMKSxodbo66mc6a66MuVUhgcLjJGddx0rZTRwqulQUSSutQOtuBQOWYe54znD43BXnJ72oob+5Luc8uTateR3HUdW3bvMHg1vlT1SeCFA25BG1rty2fwh59+cDuiMRA4uI2VWoVNO5qUcZyEWm2rOMZ6xWxjfl3zkHCbjy+t6aVD6KcmYgVBOhBFWvW9mVjUrsGqEpROSqhFA8DYBQAB9c3fgi3ldT006f1S0xAqZ6Ivg/jj4P/Cp/VO7hljWFKmtK8VqaqEU9UrZVBp5g7nab+LWRNJ0Q1C1VWp51khdYILnJ2x5t518NZiuCuhVJVV3zpUlRknnkAHbv+UOb2Hd+VJ6aH/7mPYl55VT+b/9yS0QIc2l92XVD02rH91UTybXiHZdW3ptHP8AnyaiBCexeI+VWnzOp/qJj2NxLyqz+ZVf9RJyIEGLbiXlVn8zq/6ieuo4j5RafNqn30mogVTgVO+/GMVbb+cVM+4VN2wuSPdNhJQUr/8AK2vqag/zJ2cPshS6zBzrqPU+Ivjb9k64EUEvfHtvVuP/ALTIW98a2/VcfTJSIEX+O/1b5HmM33dbfK/1SViBElr7xbb9ap9mY13/AOTtfW1PsSXiBE9bf/krX11T7uRHFOGX1aqlXRbDRTdMddU31sjZz1e3vOXnltkDQuQbl3JZslaVEeDpAQA1XRjj4VXSRnJ6vltAifaS+8W29dU+6nmpwK+ZWVqVqVYEEdfU3B2IPuXnl1EzAqXRex4laWtG1anbVeqXQHNw6E01J0Lp6k8l0rnO+mS3si/8mtvnT/cyXiBroFiqlwA+BqCnUA3aAxAyPPgfFNkRAREQEREBERAREQETlveI0aIBq1Up55a2C5I3wAefom+lUDAMpBVgCCNwVO4IPdA9xEQEREBERAREQETwlVTnDA4JBwc4I5g9xnpWB3BzAzETGYGYmAZmAiIgIxEQERmICIiAiIgIiICIiAiIgJQ+N9Ja9es9vZVBSpUiVq3OgVC1Yc6VBWypx8JyCAdgMyR6f8ZelTp2tBtNzdMaaN+SogZrV/Quw/OZZBcPs0oUko0wFRBhR5u0k9pJ3J7yTAdGuJtZv7EuWWotfV1VzpC1XuApJpXLD37lVOl+3SQd8ZvfBQPY9DSCF6qnjO506BjJHbiUDjditxQqUXyAVJBHNXG6sp7CGAI+KWX/AMPOP+zLOmXUJcUgKVenjGmoqjBAHJWXSwxtg+aBZ4iICIiAiIgIiIFcsqDvTuRTbS3sxydyNSK6F01DcZAIyO+cXAaNzZ2tBWTmtOl1WS/V1Or0K2RsFNTSCBsM5zzk10d5XH/NV/8AFJXECqcQ6T1aesBEYq7DA5FQlZlIbVzPVBSuNSnPgnwS3S9NnVaDFtdS5dqnL+bq7uucj3hRaSY/PAPbLFiAIHBwtWDV9sU+sHVjGPBFNA+keLr1+nJ7ZITGJmAiIgJWek95b0Khuq41dTRyiAZc1XqAItLvdmAUDz77SzT5lxq6S84oQMmnYppB30vdOfCPcdA28zO3dA3WPSLiNuNdS2WrQ59SldqtzTQjktSoAKx5kgnvwTyl64PxWjdUkr0HD03Gx5EEbFWB3Vgcgg7giVLEi7S59r7oXC7Wt1UWndLnwUrthaVyB2ZbSj9+Qx3ED6dERA5Kt+iuyFgCqq7E4CqHJVMk9pKtj4vizr4bxSnXAamSc06dUAjBNKqCUb06WH90znveDdZUaoKhXV1LAjBIqUWYg4bIKkNgjsxkb7jPBeDexyPCLBKFG3QnGSlHV4TYAGol98DHgjvgE6QUCi1MsFYLjKkHU1TqlQj4LF9sHuPcZ7qceoKyqzMpYIRqpuAOsqdUgYkYUl8Lg9pHfNLdHqeiui6StaoajrUUVEKscvT0H4BYu2PGdj2zgqdEATRzWz1IohSVy46mt1w0VCSVBwF3z4I7TvAs+YmNMQI7iNxdqwFC3oVExuatw1Jg2+wVaTgjGN8+ic4u+IeSW3zx/uJNxA+f3PA+I1LutdvRtiWRKVJRct7lQXdlz1W5LksT5lHZN44Pf9tCh6Llj/lS8xAotTg9+VYChRBIIGLg88d/VyPtOB8SpVqV5bU6HWaFpXCm5Jp16S8tRCfygbOHxkZYHIly4tbVBSqKtWqzVFamgAXCu4IDlkUFQOeScfHkTq4U3g6RTKIhKKDnOFJXJBA7ge3nA5xe3Xkg9ev1TPs+58k+SsklYgRXthc+Rt66n9cweJXHkVT0VaX0tJaIET7aXHkNX0VKP249ta/kFf1lD7yS0QIj21r+QXH69v8AezB4vW8guf17f72TEQKnwDi1UCv+I3J/Ga5yGoePuD7rzztJX24q+QXPy0PvZv4NatTWoGxlq1aoMeK9RmX04IkhAiBxmr5DdfLQ+9gcZqeRXX/s/eSXiBE+3L+R3PyUvtzPtw/klz8lP7clYgRR4y3klz+on0NB40fJbn1YP7mkrECn9KeOXhpilZWtwKlTKtWamMUE7XCZzUfxRyzuTtvBcOsHolUS0uBTWmFBNPLFyzMxZvfMTnJJ5ljPpsg6N3quXOosoK0qaLyyFDVamxww91QHuK7b5gV4tU8nuPUt9E5uI23XUqlF7e40VEKN7g5OGGMjA5/VPoomYFS6J8dqraUUvKFyLhF0OfY9R9eg6VqZVSMsoDEdhJkv7f0/yVz81rfZktEDXQqh1VwCAwBAYFWAPerbg+YzZEQEREBERAREQEREDGIxEQMxEQEREBERAREQEREBERAREQEREBNfUrsdI23G3InmR3c4iBsiIgIiICIiAiIgIiIH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data:image/jpeg;base64,/9j/4AAQSkZJRgABAQAAAQABAAD/2wCEAAkGBxISEhIQEhIVFRIVFRUVFRYVFh0WFxcQFRcWFxUVFRUYKCggGBoxGxUVIjEhJSk3Li4uFx8zODMsNygtLisBCgoKBQUFDgUFDisZExkrKysrKysrKysrKysrKysrKysrKysrKysrKysrKysrKysrKysrKysrKysrKysrKysrK//AABEIAMMBAgMBIgACEQEDEQH/xAAbAAEAAgMBAQAAAAAAAAAAAAAABQYBAwQCB//EAFEQAAIBAwICBAYMCQoEBwAAAAECAAMEERIhBTEGE0FRIlJUYYGTFBUjMkJxkZTB0dLTFiRTYnKSobGzMzRVZHOCssPU8GN04eMHQ6KjtMLi/8QAFAEBAAAAAAAAAAAAAAAAAAAAAP/EABQRAQAAAAAAAAAAAAAAAAAAAAD/2gAMAwEAAhEDEQA/APuMREBERAREQEREBERAREQETVc3CU1ao7KiKCzMxCqqjclidgPPKZc9OKtbPsG3DU+y4uCadNh41KmoL1F850g9hMC02N2z1rmmQMUmphccyGpq5z6TO+fMOG8b4mta5f8AE6hL09a6atIE9UmND6nxtjmp3lq4F0vp13FvVRre6IJWlUIIqAczRqDwaoHaNmHaBAk245QH/mDPXdRjBz1+AxXGPFOc8gN8ze3EEGjckuMqApJKjGWwBnG67+cSEPRJSSzVCSxdn2x7o9uLdmTfwdsseeTjuklQtKnWCq6rqSkKaYPwjguc42BKoPQYEjRqq6hlIKsAQRuCDuCJ7nLwy16qklPOSowT3nmcDsGeydUBERAREQERMZgZiIgIiICIiAiIgIiICIiAiJzez6XLraef0x9cDpic4vqX5RP1hPQuk8df1hA3RNYrr4y/KJnrV8YfLA9zBmNY7x8sqf8A4h8SYUqdnSbFa7LU8qfCS2UZuKgx26cKD41RYEDxa89s6pJOeH0nIpJ8G5rI2DWfxqQIIVeRI1bjTOtp5oU1RVRQFRQFVRyCqMAAfEJs/fy+iBwWI92uv06f8GnN3ErCnXQo4PMMrKcMjruro43VwdwRNFh/LXX9pT/g05IZ83f/ALMCV6FccqVNVncsDdUQCXGwr25JCVwByO2ll7GHcRLVPl3Gq7W5pX6A6rUlnA+HaNgXFM/3RrH51NZ9Nt6ququpyrAMpHIqRkEeiBsiIgIiICIiBF8YuXRqAGdJd9WnmxWk7om2+7KNhz047ZHcI4pWqNQ1qVYmsrqUemOrVVZKmipuN2Rc5I8M+iyFQef+yOUxpHPG/wBED1ERAREQEREBERAREQEREBOI8JtzzoUjnnmmv1TtiBwHglr5NR9Un1Twej9n22tv6lPqklECM/B2z8kt/Up9Uwejll5Jb+pT6pKRAhLjo7YKNRsrc/o2yufkVSZB8fs+H0VpuvDrV89azdZbBClKlTZmfDJkDX1aknYdZknbe7zluuG0ajB6lNXYAqCwzhGKsy79hKqSPzR3QI1OifDyATYWucbjqKZx3jOJn8D+HeQ2vqEH0SbiBUOF9FLA17wG0oYWrTA9zXYGhSO3pJkp+CNh5JR9CASYSkoLEAAscsQNyQMAk9uwA9E9wK/d9FuHqjs9rS0hWLZXI0AHOe8YzI/oxw62rowNolI0+rQopYaWalTqGmV2K4FQDuIwRtLXdW6VEanUUMjqVZWGQykYKkdox2TFtapTBCKFycnA5scZJ7zsNz3CBwDo5a/kv/W31wOjlt4jesqfakrECK/B638V/XVPtTyejlv3VfnFb7cl4gV3inBrejSqVcXDaVJCrd1wWYe9UZqAZJIHpndwjhCUfDGvWRg6q1WouM52WqzAfH+2dl5aippDE6VZXIGMMUYMue3GpQdu7unRAREQEREBERAREQEREBERARE5eJcRpW9Nq1eotOmvvnc6QO7c9vmgdUSkVunlR/5rYVKidlSu4tlYd6qQ1THxoIodO6qHN1YVETx7eoLkKNt2QBKmP0VMC7xOThfE6NzTWtQqLUptyZDkZHMHuPeDuJ1wEREBERAREQESJPGQDXDLjqq9OguDku9VKLL+j4VYD0ZnjgHH0uaSOy9VUZKbmmWB2qDUulttXb2ZyDtAmYmo3KZxrXOcY1Dn3fHOKtxdRTNQKxHW9SoAJ1P1nVZ2BwuoNv3KTAkonPaXQcuuMMjaWGc4JVWG/aNLCdEBERARIXjfSi1tWFOq5NUjK0aamrVK9/VoCQPOcDzyJHTsZ34ffBfG0Ujt36BULejGfNAuESJ4H0jtrvUKFUF09/TYFKqZ5a6TgMvxkYMloCIiAiIgIiICIiAiIgcnFeI07ajUuKzBaVNS7sexQOwdp7AO0kT53mpd1Bd3S4IObe3O60EPJmHJq5HNuzOB2k9/TC79k3i2Y3o2umtX7nuWGbekfMozUI7zTmcZgYHfMzE80Kisquu6sAynl4LDI578jA4atOrbVTeWY9026+hnCXNMebktYD3r9vI5B2+h8H4nSuqNO4otqpVFDKfMeYI7CDkEdhBlPBmroheexr6paE4o3YavRHYt0mOvQd2pSKmO8OYH0KIiAiIgIiIEHwmir1OIKwBU3S7EZG1ra45+f908v0aprTSjRCpTVKlMgr1hKuipuSQSQqgb55Dum7gQ91vz33Q/+NbD6JMQKvddFC4Zetwp1bFSffJWRjnVk563JX3pIY4GsyWp8LwyeF4CVHqhcbmo+vOT4uajnGOeNxiSUQOe1tQjVG5tUbUx+JQqgfEqj9p7Z0REBKl0u6QVFcWNqQLhl11KuNQtqB2DEHY1WOQinbYsdhgznSDiyWlvVuHBIRchRzdyQqU1/OZiqjzmUfg9o6Iz1iGuKzGrXYcjVYbhfzFGEXuCjvMDZw7h1OgG0AksdTuzFqlRj8Ko53Y/HsOQwJ1f79MwYBGcebOPN34gcfEOFpVKVMmnXpnNKsm1Sm35p7VPah8EgkESx9EekLV9dvcBUu6IGsLstSkdkr0gfgHBBHwWBHcTFSN4vrpdXe0gTVtjrwvOpQP8vRPflBkDx0Q9kD6ZE02lylVEq02DI6q6MOTIwBUjzYIm6BC9IOMm3WqVUEpbXFydXLFFVwpx3lufcpnq14z1lQUwhXIqghx4SVKJQEMASCCKikEHs8+3ddWCVGDOoOFdCDuGp1ANaMDzU6V2/NE80uG0lIIUDCsgA2AVyGfHnJAyfMPPkK/bdJ65pW7miHe4tvZCLTySuDR6xSp3bC1gRj32kjAJE8XfTIoKDLTWolVKrllLjT1delRw2U9yPupLdZgIUKkjmJ+nwS2VdC0UVQEUADGFpkNTCkcgCAQByI2nl+BWx05oqdIYDOcYdg76h8LLgMc8yMmBIaomcRA4eIcIpVmDP1mQMDRWq0hjnuKbKD6Zyfgxb99x87uPvJNRAra9B7EFmCVgztqYi6uMs2AMses3OABv3CZboTZnsr+i8uR/mSxxApdx0b4aq1HLXOERnYC8uidKDLYAqb7TfYdCLU01JFyhx7wXtyQo7Bu47MbY25dksl/a9augthSRrGPfJ2r5s98WdqU1ZYsSzNk55FiQNyeWcbdwgQw6GWvjXPzuv9ueG6EWpam+bjXTbVTPsmrlWwVyPC54Yj0mWWIESOBL+XufXuf3zI4J/WLn1p+qSsQIv2m/rNz6z/pPPtKfKrn9dfpWS0QIg8Ffyy6H96n9KTB4LU7L66HqT++lJiIFS4PweqXu8X90MXGMgW5yeponJzSO++PRJL2kr/0ld/qWv3ElaFsqFyowXbW3nfSq538yqPRN0CF9pbj+krr9S1+5mfai4/pC49Xb/dSZiBDjhdx5fW9NOh9ieva248tqeqpfZktECs8W6LVbkUxVvahWnUWqoFOmAaighdQ0+EBnOO8A9gnk9FKnlj+mkn0CWiIFW/BOr5YfUpOAdHD7IZFvCaoprqHUqQtMs5Qnwsgkh/k+W8SIpWlbrWqFgBUfLadyERUWmgLLuCRUJ5Ea9jtmBGDorX7LsemgPtTH4LXHldP02/8A3JahMwKzwPo/d2lFLaleUzTTITXbEkKSSFBWoPBGcDzATuNrf+VW/wA1f76TEQNdurBVDsGfA1Mq6QW7SFJOB5smbIiAiIgIiICIiAiJgmBmJWb/AKeWNNmRarVnXZltqb3BBHMMaYKqfMTJ7h14telSrpnRVRKiZGDodQy5HYcEQOiIiAiIgIiICIiAiRicXUCuzjStKr1W25YkU9OB3lqgXE18F46tcMCvVupbKE58EVatJWDbA5ai+3MY84yEvE19cveOeOfb3Thq8XQJTcAt1r6KQHNz4RyDyA0qzZPYIElE0WtyH1Y2KsUYHmGH/QgjzMJvgIiICIkVxrpHaWhprc10ompq0a9gQpUN4XIe/Xn3wJWJos7ynWRalJ1qI26ujBlI8zDYzfAREQEREBERAREQEREDxVqBVLMQFAJJJwAo3JJ7BifNeI8SqcTJJLJw74FMZV7oflKp5rRPwUHvhgtscST6e3nX1U4ah8AgVrvHk4OKdHP57KcjxUbvmpR+wfs+KB4t6C01CIoVFGFVQAoxyAA2lt6Jrixsx3W1D+Gsqj8vQZb+jgxaWo/4FH+GsCRiIgIiICIiAiIgQ3B6Kv7MVgGVrlwQRkEdXSGCD8U01ejNMUwlLCkOz62GttTFyc598uatTwWyMMeXMdPAOd1/zNT/AApJaBWH6LsSCKqgBmYDSTp1NRbYk5I1UicEnGoDkAJK0OF6WpeEDTpajTXTuGYMo8LPIIxUDHbzklEDns7UU9Zzlncux5ZYgAfIqqvxKJ0REBERASqdLP5zb/2Nx/jt9pa5U+lR/GqH9hX/AIlCBWanCGoubiwYW9xzIG1CseZWvSGxzuNY8Id55S69E+ka3tNsoaVek3V3FEnJp1MZGD8JCN1Ycwe/IkFmQ3FKxtK1PiaA4p4p3QG+uyJ8IkDmyHDjzBh2wPqcTzTcMAwIIIBBHIg8iJ6gRV/xYUqugjICKzd5arUFKii5wN2J3J2wO/I98O4malWpSZCrLTo1cHGQlY1VCtgkag1F84OMETou+H06pzUUMCjIysMq1NsEqynYjIH7e8zNrYpTLFFAyFGwwAiDCIoHJRk4HnPfAgH6QVway9STUQ5FMKSxodbo66mc6a66MuVUhgcLjJGddx0rZTRwqulQUSSutQOtuBQOWYe54znD43BXnJ72oob+5Luc8uTateR3HUdW3bvMHg1vlT1SeCFA25BG1rty2fwh59+cDuiMRA4uI2VWoVNO5qUcZyEWm2rOMZ6xWxjfl3zkHCbjy+t6aVD6KcmYgVBOhBFWvW9mVjUrsGqEpROSqhFA8DYBQAB9c3fgi3ldT006f1S0xAqZ6Ivg/jj4P/Cp/VO7hljWFKmtK8VqaqEU9UrZVBp5g7nab+LWRNJ0Q1C1VWp51khdYILnJ2x5t518NZiuCuhVJVV3zpUlRknnkAHbv+UOb2Hd+VJ6aH/7mPYl55VT+b/9yS0QIc2l92XVD02rH91UTybXiHZdW3ptHP8AnyaiBCexeI+VWnzOp/qJj2NxLyqz+ZVf9RJyIEGLbiXlVn8zq/6ieuo4j5RafNqn30mogVTgVO+/GMVbb+cVM+4VN2wuSPdNhJQUr/8AK2vqag/zJ2cPshS6zBzrqPU+Ivjb9k64EUEvfHtvVuP/ALTIW98a2/VcfTJSIEX+O/1b5HmM33dbfK/1SViBElr7xbb9ap9mY13/AOTtfW1PsSXiBE9bf/krX11T7uRHFOGX1aqlXRbDRTdMddU31sjZz1e3vOXnltkDQuQbl3JZslaVEeDpAQA1XRjj4VXSRnJ6vltAifaS+8W29dU+6nmpwK+ZWVqVqVYEEdfU3B2IPuXnl1EzAqXRex4laWtG1anbVeqXQHNw6E01J0Lp6k8l0rnO+mS3si/8mtvnT/cyXiBroFiqlwA+BqCnUA3aAxAyPPgfFNkRAREQEREBERAREQETlveI0aIBq1Up55a2C5I3wAefom+lUDAMpBVgCCNwVO4IPdA9xEQEREBERAREQETwlVTnDA4JBwc4I5g9xnpWB3BzAzETGYGYmAZmAiIgIxEQERmICIiAiIgIiICIiAiIgJQ+N9Ja9es9vZVBSpUiVq3OgVC1Yc6VBWypx8JyCAdgMyR6f8ZelTp2tBtNzdMaaN+SogZrV/Quw/OZZBcPs0oUko0wFRBhR5u0k9pJ3J7yTAdGuJtZv7EuWWotfV1VzpC1XuApJpXLD37lVOl+3SQd8ZvfBQPY9DSCF6qnjO506BjJHbiUDjditxQqUXyAVJBHNXG6sp7CGAI+KWX/AMPOP+zLOmXUJcUgKVenjGmoqjBAHJWXSwxtg+aBZ4iICIiAiIgIiIFcsqDvTuRTbS3sxydyNSK6F01DcZAIyO+cXAaNzZ2tBWTmtOl1WS/V1Or0K2RsFNTSCBsM5zzk10d5XH/NV/8AFJXECqcQ6T1aesBEYq7DA5FQlZlIbVzPVBSuNSnPgnwS3S9NnVaDFtdS5dqnL+bq7uucj3hRaSY/PAPbLFiAIHBwtWDV9sU+sHVjGPBFNA+keLr1+nJ7ZITGJmAiIgJWek95b0Khuq41dTRyiAZc1XqAItLvdmAUDz77SzT5lxq6S84oQMmnYppB30vdOfCPcdA28zO3dA3WPSLiNuNdS2WrQ59SldqtzTQjktSoAKx5kgnvwTyl64PxWjdUkr0HD03Gx5EEbFWB3Vgcgg7giVLEi7S59r7oXC7Wt1UWndLnwUrthaVyB2ZbSj9+Qx3ED6dERA5Kt+iuyFgCqq7E4CqHJVMk9pKtj4vizr4bxSnXAamSc06dUAjBNKqCUb06WH90znveDdZUaoKhXV1LAjBIqUWYg4bIKkNgjsxkb7jPBeDexyPCLBKFG3QnGSlHV4TYAGol98DHgjvgE6QUCi1MsFYLjKkHU1TqlQj4LF9sHuPcZ7qceoKyqzMpYIRqpuAOsqdUgYkYUl8Lg9pHfNLdHqeiui6StaoajrUUVEKscvT0H4BYu2PGdj2zgqdEATRzWz1IohSVy46mt1w0VCSVBwF3z4I7TvAs+YmNMQI7iNxdqwFC3oVExuatw1Jg2+wVaTgjGN8+ic4u+IeSW3zx/uJNxA+f3PA+I1LutdvRtiWRKVJRct7lQXdlz1W5LksT5lHZN44Pf9tCh6Llj/lS8xAotTg9+VYChRBIIGLg88d/VyPtOB8SpVqV5bU6HWaFpXCm5Jp16S8tRCfygbOHxkZYHIly4tbVBSqKtWqzVFamgAXCu4IDlkUFQOeScfHkTq4U3g6RTKIhKKDnOFJXJBA7ge3nA5xe3Xkg9ev1TPs+58k+SsklYgRXthc+Rt66n9cweJXHkVT0VaX0tJaIET7aXHkNX0VKP249ta/kFf1lD7yS0QIj21r+QXH69v8AezB4vW8guf17f72TEQKnwDi1UCv+I3J/Ga5yGoePuD7rzztJX24q+QXPy0PvZv4NatTWoGxlq1aoMeK9RmX04IkhAiBxmr5DdfLQ+9gcZqeRXX/s/eSXiBE+3L+R3PyUvtzPtw/klz8lP7clYgRR4y3klz+on0NB40fJbn1YP7mkrECn9KeOXhpilZWtwKlTKtWamMUE7XCZzUfxRyzuTtvBcOsHolUS0uBTWmFBNPLFyzMxZvfMTnJJ5ljPpsg6N3quXOosoK0qaLyyFDVamxww91QHuK7b5gV4tU8nuPUt9E5uI23XUqlF7e40VEKN7g5OGGMjA5/VPoomYFS6J8dqraUUvKFyLhF0OfY9R9eg6VqZVSMsoDEdhJkv7f0/yVz81rfZktEDXQqh1VwCAwBAYFWAPerbg+YzZEQEREBERAREQEREDGIxEQMxEQEREBERAREQEREBERAREQEREBNfUrsdI23G3InmR3c4iBsiIgIiICIiAiIgIiIH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6" descr="data:image/jpeg;base64,/9j/4AAQSkZJRgABAQAAAQABAAD/2wCEAAkGBxISEhIQEhIVFRIVFRUVFRYVFh0WFxcQFRcWFxUVFRUYKCggGBoxGxUVIjEhJSk3Li4uFx8zODMsNygtLisBCgoKBQUFDgUFDisZExkrKysrKysrKysrKysrKysrKysrKysrKysrKysrKysrKysrKysrKysrKysrKysrKysrK//AABEIAMMBAgMBIgACEQEDEQH/xAAbAAEAAgMBAQAAAAAAAAAAAAAABQYBAwQCB//EAFEQAAIBAwICBAYMCQoEBwAAAAECAAMEERIhBTEGE0FRIlJUYYGTFBUjMkJxkZTB0dLTFiRTYnKSobGzMzRVZHOCssPU8GN04eMHQ6KjtMLi/8QAFAEBAAAAAAAAAAAAAAAAAAAAAP/EABQRAQAAAAAAAAAAAAAAAAAAAAD/2gAMAwEAAhEDEQA/APuMREBERAREQEREBERAREQETVc3CU1ao7KiKCzMxCqqjclidgPPKZc9OKtbPsG3DU+y4uCadNh41KmoL1F850g9hMC02N2z1rmmQMUmphccyGpq5z6TO+fMOG8b4mta5f8AE6hL09a6atIE9UmND6nxtjmp3lq4F0vp13FvVRre6IJWlUIIqAczRqDwaoHaNmHaBAk245QH/mDPXdRjBz1+AxXGPFOc8gN8ze3EEGjckuMqApJKjGWwBnG67+cSEPRJSSzVCSxdn2x7o9uLdmTfwdsseeTjuklQtKnWCq6rqSkKaYPwjguc42BKoPQYEjRqq6hlIKsAQRuCDuCJ7nLwy16qklPOSowT3nmcDsGeydUBERAREQERMZgZiIgIiICIiAiIgIiICIiAiJzez6XLraef0x9cDpic4vqX5RP1hPQuk8df1hA3RNYrr4y/KJnrV8YfLA9zBmNY7x8sqf8A4h8SYUqdnSbFa7LU8qfCS2UZuKgx26cKD41RYEDxa89s6pJOeH0nIpJ8G5rI2DWfxqQIIVeRI1bjTOtp5oU1RVRQFRQFVRyCqMAAfEJs/fy+iBwWI92uv06f8GnN3ErCnXQo4PMMrKcMjruro43VwdwRNFh/LXX9pT/g05IZ83f/ALMCV6FccqVNVncsDdUQCXGwr25JCVwByO2ll7GHcRLVPl3Gq7W5pX6A6rUlnA+HaNgXFM/3RrH51NZ9Nt6ququpyrAMpHIqRkEeiBsiIgIiICIiBF8YuXRqAGdJd9WnmxWk7om2+7KNhz047ZHcI4pWqNQ1qVYmsrqUemOrVVZKmipuN2Rc5I8M+iyFQef+yOUxpHPG/wBED1ERAREQEREBERAREQEREBOI8JtzzoUjnnmmv1TtiBwHglr5NR9Un1Twej9n22tv6lPqklECM/B2z8kt/Up9Uwejll5Jb+pT6pKRAhLjo7YKNRsrc/o2yufkVSZB8fs+H0VpuvDrV89azdZbBClKlTZmfDJkDX1aknYdZknbe7zluuG0ajB6lNXYAqCwzhGKsy79hKqSPzR3QI1OifDyATYWucbjqKZx3jOJn8D+HeQ2vqEH0SbiBUOF9FLA17wG0oYWrTA9zXYGhSO3pJkp+CNh5JR9CASYSkoLEAAscsQNyQMAk9uwA9E9wK/d9FuHqjs9rS0hWLZXI0AHOe8YzI/oxw62rowNolI0+rQopYaWalTqGmV2K4FQDuIwRtLXdW6VEanUUMjqVZWGQykYKkdox2TFtapTBCKFycnA5scZJ7zsNz3CBwDo5a/kv/W31wOjlt4jesqfakrECK/B638V/XVPtTyejlv3VfnFb7cl4gV3inBrejSqVcXDaVJCrd1wWYe9UZqAZJIHpndwjhCUfDGvWRg6q1WouM52WqzAfH+2dl5aippDE6VZXIGMMUYMue3GpQdu7unRAREQEREBERAREQEREBERARE5eJcRpW9Nq1eotOmvvnc6QO7c9vmgdUSkVunlR/5rYVKidlSu4tlYd6qQ1THxoIodO6qHN1YVETx7eoLkKNt2QBKmP0VMC7xOThfE6NzTWtQqLUptyZDkZHMHuPeDuJ1wEREBERAREQESJPGQDXDLjqq9OguDku9VKLL+j4VYD0ZnjgHH0uaSOy9VUZKbmmWB2qDUulttXb2ZyDtAmYmo3KZxrXOcY1Dn3fHOKtxdRTNQKxHW9SoAJ1P1nVZ2BwuoNv3KTAkonPaXQcuuMMjaWGc4JVWG/aNLCdEBERARIXjfSi1tWFOq5NUjK0aamrVK9/VoCQPOcDzyJHTsZ34ffBfG0Ujt36BULejGfNAuESJ4H0jtrvUKFUF09/TYFKqZ5a6TgMvxkYMloCIiAiIgIiICIiAiIgcnFeI07ajUuKzBaVNS7sexQOwdp7AO0kT53mpd1Bd3S4IObe3O60EPJmHJq5HNuzOB2k9/TC79k3i2Y3o2umtX7nuWGbekfMozUI7zTmcZgYHfMzE80Kisquu6sAynl4LDI578jA4atOrbVTeWY9026+hnCXNMebktYD3r9vI5B2+h8H4nSuqNO4otqpVFDKfMeYI7CDkEdhBlPBmroheexr6paE4o3YavRHYt0mOvQd2pSKmO8OYH0KIiAiIgIiIEHwmir1OIKwBU3S7EZG1ra45+f908v0aprTSjRCpTVKlMgr1hKuipuSQSQqgb55Dum7gQ91vz33Q/+NbD6JMQKvddFC4Zetwp1bFSffJWRjnVk563JX3pIY4GsyWp8LwyeF4CVHqhcbmo+vOT4uajnGOeNxiSUQOe1tQjVG5tUbUx+JQqgfEqj9p7Z0REBKl0u6QVFcWNqQLhl11KuNQtqB2DEHY1WOQinbYsdhgznSDiyWlvVuHBIRchRzdyQqU1/OZiqjzmUfg9o6Iz1iGuKzGrXYcjVYbhfzFGEXuCjvMDZw7h1OgG0AksdTuzFqlRj8Ko53Y/HsOQwJ1f79MwYBGcebOPN34gcfEOFpVKVMmnXpnNKsm1Sm35p7VPah8EgkESx9EekLV9dvcBUu6IGsLstSkdkr0gfgHBBHwWBHcTFSN4vrpdXe0gTVtjrwvOpQP8vRPflBkDx0Q9kD6ZE02lylVEq02DI6q6MOTIwBUjzYIm6BC9IOMm3WqVUEpbXFydXLFFVwpx3lufcpnq14z1lQUwhXIqghx4SVKJQEMASCCKikEHs8+3ddWCVGDOoOFdCDuGp1ANaMDzU6V2/NE80uG0lIIUDCsgA2AVyGfHnJAyfMPPkK/bdJ65pW7miHe4tvZCLTySuDR6xSp3bC1gRj32kjAJE8XfTIoKDLTWolVKrllLjT1delRw2U9yPupLdZgIUKkjmJ+nwS2VdC0UVQEUADGFpkNTCkcgCAQByI2nl+BWx05oqdIYDOcYdg76h8LLgMc8yMmBIaomcRA4eIcIpVmDP1mQMDRWq0hjnuKbKD6Zyfgxb99x87uPvJNRAra9B7EFmCVgztqYi6uMs2AMses3OABv3CZboTZnsr+i8uR/mSxxApdx0b4aq1HLXOERnYC8uidKDLYAqb7TfYdCLU01JFyhx7wXtyQo7Bu47MbY25dksl/a9augthSRrGPfJ2r5s98WdqU1ZYsSzNk55FiQNyeWcbdwgQw6GWvjXPzuv9ueG6EWpam+bjXTbVTPsmrlWwVyPC54Yj0mWWIESOBL+XufXuf3zI4J/WLn1p+qSsQIv2m/rNz6z/pPPtKfKrn9dfpWS0QIg8Ffyy6H96n9KTB4LU7L66HqT++lJiIFS4PweqXu8X90MXGMgW5yeponJzSO++PRJL2kr/0ld/qWv3ElaFsqFyowXbW3nfSq538yqPRN0CF9pbj+krr9S1+5mfai4/pC49Xb/dSZiBDjhdx5fW9NOh9ieva248tqeqpfZktECs8W6LVbkUxVvahWnUWqoFOmAaighdQ0+EBnOO8A9gnk9FKnlj+mkn0CWiIFW/BOr5YfUpOAdHD7IZFvCaoprqHUqQtMs5Qnwsgkh/k+W8SIpWlbrWqFgBUfLadyERUWmgLLuCRUJ5Ea9jtmBGDorX7LsemgPtTH4LXHldP02/8A3JahMwKzwPo/d2lFLaleUzTTITXbEkKSSFBWoPBGcDzATuNrf+VW/wA1f76TEQNdurBVDsGfA1Mq6QW7SFJOB5smbIiAiIgIiICIiAiJgmBmJWb/AKeWNNmRarVnXZltqb3BBHMMaYKqfMTJ7h14telSrpnRVRKiZGDodQy5HYcEQOiIiAiIgIiICIiAiRicXUCuzjStKr1W25YkU9OB3lqgXE18F46tcMCvVupbKE58EVatJWDbA5ai+3MY84yEvE19cveOeOfb3Thq8XQJTcAt1r6KQHNz4RyDyA0qzZPYIElE0WtyH1Y2KsUYHmGH/QgjzMJvgIiICIkVxrpHaWhprc10ompq0a9gQpUN4XIe/Xn3wJWJos7ynWRalJ1qI26ujBlI8zDYzfAREQEREBERAREQEREDxVqBVLMQFAJJJwAo3JJ7BifNeI8SqcTJJLJw74FMZV7oflKp5rRPwUHvhgtscST6e3nX1U4ah8AgVrvHk4OKdHP57KcjxUbvmpR+wfs+KB4t6C01CIoVFGFVQAoxyAA2lt6Jrixsx3W1D+Gsqj8vQZb+jgxaWo/4FH+GsCRiIgIiICIiAiIgQ3B6Kv7MVgGVrlwQRkEdXSGCD8U01ejNMUwlLCkOz62GttTFyc598uatTwWyMMeXMdPAOd1/zNT/AApJaBWH6LsSCKqgBmYDSTp1NRbYk5I1UicEnGoDkAJK0OF6WpeEDTpajTXTuGYMo8LPIIxUDHbzklEDns7UU9Zzlncux5ZYgAfIqqvxKJ0REBERASqdLP5zb/2Nx/jt9pa5U+lR/GqH9hX/AIlCBWanCGoubiwYW9xzIG1CseZWvSGxzuNY8Id55S69E+ka3tNsoaVek3V3FEnJp1MZGD8JCN1Ycwe/IkFmQ3FKxtK1PiaA4p4p3QG+uyJ8IkDmyHDjzBh2wPqcTzTcMAwIIIBBHIg8iJ6gRV/xYUqugjICKzd5arUFKii5wN2J3J2wO/I98O4malWpSZCrLTo1cHGQlY1VCtgkag1F84OMETou+H06pzUUMCjIysMq1NsEqynYjIH7e8zNrYpTLFFAyFGwwAiDCIoHJRk4HnPfAgH6QVway9STUQ5FMKSxodbo66mc6a66MuVUhgcLjJGddx0rZTRwqulQUSSutQOtuBQOWYe54znD43BXnJ72oob+5Luc8uTateR3HUdW3bvMHg1vlT1SeCFA25BG1rty2fwh59+cDuiMRA4uI2VWoVNO5qUcZyEWm2rOMZ6xWxjfl3zkHCbjy+t6aVD6KcmYgVBOhBFWvW9mVjUrsGqEpROSqhFA8DYBQAB9c3fgi3ldT006f1S0xAqZ6Ivg/jj4P/Cp/VO7hljWFKmtK8VqaqEU9UrZVBp5g7nab+LWRNJ0Q1C1VWp51khdYILnJ2x5t518NZiuCuhVJVV3zpUlRknnkAHbv+UOb2Hd+VJ6aH/7mPYl55VT+b/9yS0QIc2l92XVD02rH91UTybXiHZdW3ptHP8AnyaiBCexeI+VWnzOp/qJj2NxLyqz+ZVf9RJyIEGLbiXlVn8zq/6ieuo4j5RafNqn30mogVTgVO+/GMVbb+cVM+4VN2wuSPdNhJQUr/8AK2vqag/zJ2cPshS6zBzrqPU+Ivjb9k64EUEvfHtvVuP/ALTIW98a2/VcfTJSIEX+O/1b5HmM33dbfK/1SViBElr7xbb9ap9mY13/AOTtfW1PsSXiBE9bf/krX11T7uRHFOGX1aqlXRbDRTdMddU31sjZz1e3vOXnltkDQuQbl3JZslaVEeDpAQA1XRjj4VXSRnJ6vltAifaS+8W29dU+6nmpwK+ZWVqVqVYEEdfU3B2IPuXnl1EzAqXRex4laWtG1anbVeqXQHNw6E01J0Lp6k8l0rnO+mS3si/8mtvnT/cyXiBroFiqlwA+BqCnUA3aAxAyPPgfFNkRAREQEREBERAREQETlveI0aIBq1Up55a2C5I3wAefom+lUDAMpBVgCCNwVO4IPdA9xEQEREBERAREQETwlVTnDA4JBwc4I5g9xnpWB3BzAzETGYGYmAZmAiIgIxEQERmICIiAiIgIiICIiAiIgJQ+N9Ja9es9vZVBSpUiVq3OgVC1Yc6VBWypx8JyCAdgMyR6f8ZelTp2tBtNzdMaaN+SogZrV/Quw/OZZBcPs0oUko0wFRBhR5u0k9pJ3J7yTAdGuJtZv7EuWWotfV1VzpC1XuApJpXLD37lVOl+3SQd8ZvfBQPY9DSCF6qnjO506BjJHbiUDjditxQqUXyAVJBHNXG6sp7CGAI+KWX/AMPOP+zLOmXUJcUgKVenjGmoqjBAHJWXSwxtg+aBZ4iICIiAiIgIiIFcsqDvTuRTbS3sxydyNSK6F01DcZAIyO+cXAaNzZ2tBWTmtOl1WS/V1Or0K2RsFNTSCBsM5zzk10d5XH/NV/8AFJXECqcQ6T1aesBEYq7DA5FQlZlIbVzPVBSuNSnPgnwS3S9NnVaDFtdS5dqnL+bq7uucj3hRaSY/PAPbLFiAIHBwtWDV9sU+sHVjGPBFNA+keLr1+nJ7ZITGJmAiIgJWek95b0Khuq41dTRyiAZc1XqAItLvdmAUDz77SzT5lxq6S84oQMmnYppB30vdOfCPcdA28zO3dA3WPSLiNuNdS2WrQ59SldqtzTQjktSoAKx5kgnvwTyl64PxWjdUkr0HD03Gx5EEbFWB3Vgcgg7giVLEi7S59r7oXC7Wt1UWndLnwUrthaVyB2ZbSj9+Qx3ED6dERA5Kt+iuyFgCqq7E4CqHJVMk9pKtj4vizr4bxSnXAamSc06dUAjBNKqCUb06WH90znveDdZUaoKhXV1LAjBIqUWYg4bIKkNgjsxkb7jPBeDexyPCLBKFG3QnGSlHV4TYAGol98DHgjvgE6QUCi1MsFYLjKkHU1TqlQj4LF9sHuPcZ7qceoKyqzMpYIRqpuAOsqdUgYkYUl8Lg9pHfNLdHqeiui6StaoajrUUVEKscvT0H4BYu2PGdj2zgqdEATRzWz1IohSVy46mt1w0VCSVBwF3z4I7TvAs+YmNMQI7iNxdqwFC3oVExuatw1Jg2+wVaTgjGN8+ic4u+IeSW3zx/uJNxA+f3PA+I1LutdvRtiWRKVJRct7lQXdlz1W5LksT5lHZN44Pf9tCh6Llj/lS8xAotTg9+VYChRBIIGLg88d/VyPtOB8SpVqV5bU6HWaFpXCm5Jp16S8tRCfygbOHxkZYHIly4tbVBSqKtWqzVFamgAXCu4IDlkUFQOeScfHkTq4U3g6RTKIhKKDnOFJXJBA7ge3nA5xe3Xkg9ev1TPs+58k+SsklYgRXthc+Rt66n9cweJXHkVT0VaX0tJaIET7aXHkNX0VKP249ta/kFf1lD7yS0QIj21r+QXH69v8AezB4vW8guf17f72TEQKnwDi1UCv+I3J/Ga5yGoePuD7rzztJX24q+QXPy0PvZv4NatTWoGxlq1aoMeK9RmX04IkhAiBxmr5DdfLQ+9gcZqeRXX/s/eSXiBE+3L+R3PyUvtzPtw/klz8lP7clYgRR4y3klz+on0NB40fJbn1YP7mkrECn9KeOXhpilZWtwKlTKtWamMUE7XCZzUfxRyzuTtvBcOsHolUS0uBTWmFBNPLFyzMxZvfMTnJJ5ljPpsg6N3quXOosoK0qaLyyFDVamxww91QHuK7b5gV4tU8nuPUt9E5uI23XUqlF7e40VEKN7g5OGGMjA5/VPoomYFS6J8dqraUUvKFyLhF0OfY9R9eg6VqZVSMsoDEdhJkv7f0/yVz81rfZktEDXQqh1VwCAwBAYFWAPerbg+YzZEQEREBERAREQEREDGIxEQMxEQEREBERAREQEREBERAREQEREBNfUrsdI23G3InmR3c4iBsiIgIiICIiAiIgIiIH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8" descr="data:image/jpeg;base64,/9j/4AAQSkZJRgABAQAAAQABAAD/2wCEAAkGBxISEhIQEhIVFRIVFRUVFRYVFh0WFxcQFRcWFxUVFRUYKCggGBoxGxUVIjEhJSk3Li4uFx8zODMsNygtLisBCgoKBQUFDgUFDisZExkrKysrKysrKysrKysrKysrKysrKysrKysrKysrKysrKysrKysrKysrKysrKysrKysrK//AABEIAMMBAgMBIgACEQEDEQH/xAAbAAEAAgMBAQAAAAAAAAAAAAAABQYBAwQCB//EAFEQAAIBAwICBAYMCQoEBwAAAAECAAMEERIhBTEGE0FRIlJUYYGTFBUjMkJxkZTB0dLTFiRTYnKSobGzMzRVZHOCssPU8GN04eMHQ6KjtMLi/8QAFAEBAAAAAAAAAAAAAAAAAAAAAP/EABQRAQAAAAAAAAAAAAAAAAAAAAD/2gAMAwEAAhEDEQA/APuMREBERAREQEREBERAREQETVc3CU1ao7KiKCzMxCqqjclidgPPKZc9OKtbPsG3DU+y4uCadNh41KmoL1F850g9hMC02N2z1rmmQMUmphccyGpq5z6TO+fMOG8b4mta5f8AE6hL09a6atIE9UmND6nxtjmp3lq4F0vp13FvVRre6IJWlUIIqAczRqDwaoHaNmHaBAk245QH/mDPXdRjBz1+AxXGPFOc8gN8ze3EEGjckuMqApJKjGWwBnG67+cSEPRJSSzVCSxdn2x7o9uLdmTfwdsseeTjuklQtKnWCq6rqSkKaYPwjguc42BKoPQYEjRqq6hlIKsAQRuCDuCJ7nLwy16qklPOSowT3nmcDsGeydUBERAREQERMZgZiIgIiICIiAiIgIiICIiAiJzez6XLraef0x9cDpic4vqX5RP1hPQuk8df1hA3RNYrr4y/KJnrV8YfLA9zBmNY7x8sqf8A4h8SYUqdnSbFa7LU8qfCS2UZuKgx26cKD41RYEDxa89s6pJOeH0nIpJ8G5rI2DWfxqQIIVeRI1bjTOtp5oU1RVRQFRQFVRyCqMAAfEJs/fy+iBwWI92uv06f8GnN3ErCnXQo4PMMrKcMjruro43VwdwRNFh/LXX9pT/g05IZ83f/ALMCV6FccqVNVncsDdUQCXGwr25JCVwByO2ll7GHcRLVPl3Gq7W5pX6A6rUlnA+HaNgXFM/3RrH51NZ9Nt6ququpyrAMpHIqRkEeiBsiIgIiICIiBF8YuXRqAGdJd9WnmxWk7om2+7KNhz047ZHcI4pWqNQ1qVYmsrqUemOrVVZKmipuN2Rc5I8M+iyFQef+yOUxpHPG/wBED1ERAREQEREBERAREQEREBOI8JtzzoUjnnmmv1TtiBwHglr5NR9Un1Twej9n22tv6lPqklECM/B2z8kt/Up9Uwejll5Jb+pT6pKRAhLjo7YKNRsrc/o2yufkVSZB8fs+H0VpuvDrV89azdZbBClKlTZmfDJkDX1aknYdZknbe7zluuG0ajB6lNXYAqCwzhGKsy79hKqSPzR3QI1OifDyATYWucbjqKZx3jOJn8D+HeQ2vqEH0SbiBUOF9FLA17wG0oYWrTA9zXYGhSO3pJkp+CNh5JR9CASYSkoLEAAscsQNyQMAk9uwA9E9wK/d9FuHqjs9rS0hWLZXI0AHOe8YzI/oxw62rowNolI0+rQopYaWalTqGmV2K4FQDuIwRtLXdW6VEanUUMjqVZWGQykYKkdox2TFtapTBCKFycnA5scZJ7zsNz3CBwDo5a/kv/W31wOjlt4jesqfakrECK/B638V/XVPtTyejlv3VfnFb7cl4gV3inBrejSqVcXDaVJCrd1wWYe9UZqAZJIHpndwjhCUfDGvWRg6q1WouM52WqzAfH+2dl5aippDE6VZXIGMMUYMue3GpQdu7unRAREQEREBERAREQEREBERARE5eJcRpW9Nq1eotOmvvnc6QO7c9vmgdUSkVunlR/5rYVKidlSu4tlYd6qQ1THxoIodO6qHN1YVETx7eoLkKNt2QBKmP0VMC7xOThfE6NzTWtQqLUptyZDkZHMHuPeDuJ1wEREBERAREQESJPGQDXDLjqq9OguDku9VKLL+j4VYD0ZnjgHH0uaSOy9VUZKbmmWB2qDUulttXb2ZyDtAmYmo3KZxrXOcY1Dn3fHOKtxdRTNQKxHW9SoAJ1P1nVZ2BwuoNv3KTAkonPaXQcuuMMjaWGc4JVWG/aNLCdEBERARIXjfSi1tWFOq5NUjK0aamrVK9/VoCQPOcDzyJHTsZ34ffBfG0Ujt36BULejGfNAuESJ4H0jtrvUKFUF09/TYFKqZ5a6TgMvxkYMloCIiAiIgIiICIiAiIgcnFeI07ajUuKzBaVNS7sexQOwdp7AO0kT53mpd1Bd3S4IObe3O60EPJmHJq5HNuzOB2k9/TC79k3i2Y3o2umtX7nuWGbekfMozUI7zTmcZgYHfMzE80Kisquu6sAynl4LDI578jA4atOrbVTeWY9026+hnCXNMebktYD3r9vI5B2+h8H4nSuqNO4otqpVFDKfMeYI7CDkEdhBlPBmroheexr6paE4o3YavRHYt0mOvQd2pSKmO8OYH0KIiAiIgIiIEHwmir1OIKwBU3S7EZG1ra45+f908v0aprTSjRCpTVKlMgr1hKuipuSQSQqgb55Dum7gQ91vz33Q/+NbD6JMQKvddFC4Zetwp1bFSffJWRjnVk563JX3pIY4GsyWp8LwyeF4CVHqhcbmo+vOT4uajnGOeNxiSUQOe1tQjVG5tUbUx+JQqgfEqj9p7Z0REBKl0u6QVFcWNqQLhl11KuNQtqB2DEHY1WOQinbYsdhgznSDiyWlvVuHBIRchRzdyQqU1/OZiqjzmUfg9o6Iz1iGuKzGrXYcjVYbhfzFGEXuCjvMDZw7h1OgG0AksdTuzFqlRj8Ko53Y/HsOQwJ1f79MwYBGcebOPN34gcfEOFpVKVMmnXpnNKsm1Sm35p7VPah8EgkESx9EekLV9dvcBUu6IGsLstSkdkr0gfgHBBHwWBHcTFSN4vrpdXe0gTVtjrwvOpQP8vRPflBkDx0Q9kD6ZE02lylVEq02DI6q6MOTIwBUjzYIm6BC9IOMm3WqVUEpbXFydXLFFVwpx3lufcpnq14z1lQUwhXIqghx4SVKJQEMASCCKikEHs8+3ddWCVGDOoOFdCDuGp1ANaMDzU6V2/NE80uG0lIIUDCsgA2AVyGfHnJAyfMPPkK/bdJ65pW7miHe4tvZCLTySuDR6xSp3bC1gRj32kjAJE8XfTIoKDLTWolVKrllLjT1delRw2U9yPupLdZgIUKkjmJ+nwS2VdC0UVQEUADGFpkNTCkcgCAQByI2nl+BWx05oqdIYDOcYdg76h8LLgMc8yMmBIaomcRA4eIcIpVmDP1mQMDRWq0hjnuKbKD6Zyfgxb99x87uPvJNRAra9B7EFmCVgztqYi6uMs2AMses3OABv3CZboTZnsr+i8uR/mSxxApdx0b4aq1HLXOERnYC8uidKDLYAqb7TfYdCLU01JFyhx7wXtyQo7Bu47MbY25dksl/a9augthSRrGPfJ2r5s98WdqU1ZYsSzNk55FiQNyeWcbdwgQw6GWvjXPzuv9ueG6EWpam+bjXTbVTPsmrlWwVyPC54Yj0mWWIESOBL+XufXuf3zI4J/WLn1p+qSsQIv2m/rNz6z/pPPtKfKrn9dfpWS0QIg8Ffyy6H96n9KTB4LU7L66HqT++lJiIFS4PweqXu8X90MXGMgW5yeponJzSO++PRJL2kr/0ld/qWv3ElaFsqFyowXbW3nfSq538yqPRN0CF9pbj+krr9S1+5mfai4/pC49Xb/dSZiBDjhdx5fW9NOh9ieva248tqeqpfZktECs8W6LVbkUxVvahWnUWqoFOmAaighdQ0+EBnOO8A9gnk9FKnlj+mkn0CWiIFW/BOr5YfUpOAdHD7IZFvCaoprqHUqQtMs5Qnwsgkh/k+W8SIpWlbrWqFgBUfLadyERUWmgLLuCRUJ5Ea9jtmBGDorX7LsemgPtTH4LXHldP02/8A3JahMwKzwPo/d2lFLaleUzTTITXbEkKSSFBWoPBGcDzATuNrf+VW/wA1f76TEQNdurBVDsGfA1Mq6QW7SFJOB5smbIiAiIgIiICIiAiJgmBmJWb/AKeWNNmRarVnXZltqb3BBHMMaYKqfMTJ7h14telSrpnRVRKiZGDodQy5HYcEQOiIiAiIgIiICIiAiRicXUCuzjStKr1W25YkU9OB3lqgXE18F46tcMCvVupbKE58EVatJWDbA5ai+3MY84yEvE19cveOeOfb3Thq8XQJTcAt1r6KQHNz4RyDyA0qzZPYIElE0WtyH1Y2KsUYHmGH/QgjzMJvgIiICIkVxrpHaWhprc10ompq0a9gQpUN4XIe/Xn3wJWJos7ynWRalJ1qI26ujBlI8zDYzfAREQEREBERAREQEREDxVqBVLMQFAJJJwAo3JJ7BifNeI8SqcTJJLJw74FMZV7oflKp5rRPwUHvhgtscST6e3nX1U4ah8AgVrvHk4OKdHP57KcjxUbvmpR+wfs+KB4t6C01CIoVFGFVQAoxyAA2lt6Jrixsx3W1D+Gsqj8vQZb+jgxaWo/4FH+GsCRiIgIiICIiAiIgQ3B6Kv7MVgGVrlwQRkEdXSGCD8U01ejNMUwlLCkOz62GttTFyc598uatTwWyMMeXMdPAOd1/zNT/AApJaBWH6LsSCKqgBmYDSTp1NRbYk5I1UicEnGoDkAJK0OF6WpeEDTpajTXTuGYMo8LPIIxUDHbzklEDns7UU9Zzlncux5ZYgAfIqqvxKJ0REBERASqdLP5zb/2Nx/jt9pa5U+lR/GqH9hX/AIlCBWanCGoubiwYW9xzIG1CseZWvSGxzuNY8Id55S69E+ka3tNsoaVek3V3FEnJp1MZGD8JCN1Ycwe/IkFmQ3FKxtK1PiaA4p4p3QG+uyJ8IkDmyHDjzBh2wPqcTzTcMAwIIIBBHIg8iJ6gRV/xYUqugjICKzd5arUFKii5wN2J3J2wO/I98O4malWpSZCrLTo1cHGQlY1VCtgkag1F84OMETou+H06pzUUMCjIysMq1NsEqynYjIH7e8zNrYpTLFFAyFGwwAiDCIoHJRk4HnPfAgH6QVway9STUQ5FMKSxodbo66mc6a66MuVUhgcLjJGddx0rZTRwqulQUSSutQOtuBQOWYe54znD43BXnJ72oob+5Luc8uTateR3HUdW3bvMHg1vlT1SeCFA25BG1rty2fwh59+cDuiMRA4uI2VWoVNO5qUcZyEWm2rOMZ6xWxjfl3zkHCbjy+t6aVD6KcmYgVBOhBFWvW9mVjUrsGqEpROSqhFA8DYBQAB9c3fgi3ldT006f1S0xAqZ6Ivg/jj4P/Cp/VO7hljWFKmtK8VqaqEU9UrZVBp5g7nab+LWRNJ0Q1C1VWp51khdYILnJ2x5t518NZiuCuhVJVV3zpUlRknnkAHbv+UOb2Hd+VJ6aH/7mPYl55VT+b/9yS0QIc2l92XVD02rH91UTybXiHZdW3ptHP8AnyaiBCexeI+VWnzOp/qJj2NxLyqz+ZVf9RJyIEGLbiXlVn8zq/6ieuo4j5RafNqn30mogVTgVO+/GMVbb+cVM+4VN2wuSPdNhJQUr/8AK2vqag/zJ2cPshS6zBzrqPU+Ivjb9k64EUEvfHtvVuP/ALTIW98a2/VcfTJSIEX+O/1b5HmM33dbfK/1SViBElr7xbb9ap9mY13/AOTtfW1PsSXiBE9bf/krX11T7uRHFOGX1aqlXRbDRTdMddU31sjZz1e3vOXnltkDQuQbl3JZslaVEeDpAQA1XRjj4VXSRnJ6vltAifaS+8W29dU+6nmpwK+ZWVqVqVYEEdfU3B2IPuXnl1EzAqXRex4laWtG1anbVeqXQHNw6E01J0Lp6k8l0rnO+mS3si/8mtvnT/cyXiBroFiqlwA+BqCnUA3aAxAyPPgfFNkRAREQEREBERAREQETlveI0aIBq1Up55a2C5I3wAefom+lUDAMpBVgCCNwVO4IPdA9xEQEREBERAREQETwlVTnDA4JBwc4I5g9xnpWB3BzAzETGYGYmAZmAiIgIxEQERmICIiAiIgIiICIiAiIgJQ+N9Ja9es9vZVBSpUiVq3OgVC1Yc6VBWypx8JyCAdgMyR6f8ZelTp2tBtNzdMaaN+SogZrV/Quw/OZZBcPs0oUko0wFRBhR5u0k9pJ3J7yTAdGuJtZv7EuWWotfV1VzpC1XuApJpXLD37lVOl+3SQd8ZvfBQPY9DSCF6qnjO506BjJHbiUDjditxQqUXyAVJBHNXG6sp7CGAI+KWX/AMPOP+zLOmXUJcUgKVenjGmoqjBAHJWXSwxtg+aBZ4iICIiAiIgIiIFcsqDvTuRTbS3sxydyNSK6F01DcZAIyO+cXAaNzZ2tBWTmtOl1WS/V1Or0K2RsFNTSCBsM5zzk10d5XH/NV/8AFJXECqcQ6T1aesBEYq7DA5FQlZlIbVzPVBSuNSnPgnwS3S9NnVaDFtdS5dqnL+bq7uucj3hRaSY/PAPbLFiAIHBwtWDV9sU+sHVjGPBFNA+keLr1+nJ7ZITGJmAiIgJWek95b0Khuq41dTRyiAZc1XqAItLvdmAUDz77SzT5lxq6S84oQMmnYppB30vdOfCPcdA28zO3dA3WPSLiNuNdS2WrQ59SldqtzTQjktSoAKx5kgnvwTyl64PxWjdUkr0HD03Gx5EEbFWB3Vgcgg7giVLEi7S59r7oXC7Wt1UWndLnwUrthaVyB2ZbSj9+Qx3ED6dERA5Kt+iuyFgCqq7E4CqHJVMk9pKtj4vizr4bxSnXAamSc06dUAjBNKqCUb06WH90znveDdZUaoKhXV1LAjBIqUWYg4bIKkNgjsxkb7jPBeDexyPCLBKFG3QnGSlHV4TYAGol98DHgjvgE6QUCi1MsFYLjKkHU1TqlQj4LF9sHuPcZ7qceoKyqzMpYIRqpuAOsqdUgYkYUl8Lg9pHfNLdHqeiui6StaoajrUUVEKscvT0H4BYu2PGdj2zgqdEATRzWz1IohSVy46mt1w0VCSVBwF3z4I7TvAs+YmNMQI7iNxdqwFC3oVExuatw1Jg2+wVaTgjGN8+ic4u+IeSW3zx/uJNxA+f3PA+I1LutdvRtiWRKVJRct7lQXdlz1W5LksT5lHZN44Pf9tCh6Llj/lS8xAotTg9+VYChRBIIGLg88d/VyPtOB8SpVqV5bU6HWaFpXCm5Jp16S8tRCfygbOHxkZYHIly4tbVBSqKtWqzVFamgAXCu4IDlkUFQOeScfHkTq4U3g6RTKIhKKDnOFJXJBA7ge3nA5xe3Xkg9ev1TPs+58k+SsklYgRXthc+Rt66n9cweJXHkVT0VaX0tJaIET7aXHkNX0VKP249ta/kFf1lD7yS0QIj21r+QXH69v8AezB4vW8guf17f72TEQKnwDi1UCv+I3J/Ga5yGoePuD7rzztJX24q+QXPy0PvZv4NatTWoGxlq1aoMeK9RmX04IkhAiBxmr5DdfLQ+9gcZqeRXX/s/eSXiBE+3L+R3PyUvtzPtw/klz8lP7clYgRR4y3klz+on0NB40fJbn1YP7mkrECn9KeOXhpilZWtwKlTKtWamMUE7XCZzUfxRyzuTtvBcOsHolUS0uBTWmFBNPLFyzMxZvfMTnJJ5ljPpsg6N3quXOosoK0qaLyyFDVamxww91QHuK7b5gV4tU8nuPUt9E5uI23XUqlF7e40VEKN7g5OGGMjA5/VPoomYFS6J8dqraUUvKFyLhF0OfY9R9eg6VqZVSMsoDEdhJkv7f0/yVz81rfZktEDXQqh1VwCAwBAYFWAPerbg+YzZEQEREBERAREQEREDGIxEQMxEQEREBERAREQEREBERAREQEREBNfUrsdI23G3InmR3c4iBsiIgIiICIiAiIgIiIH/9k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122" name="Picture 2" descr="http://1.bp.blogspot.com/_Z7a4B4Rnro0/TOWCAZcIm1I/AAAAAAAAAZc/hnpFoVMjv98/s1600/3%2529a%252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45" y="1628800"/>
            <a:ext cx="7951603" cy="4970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upo 11"/>
          <p:cNvGrpSpPr/>
          <p:nvPr/>
        </p:nvGrpSpPr>
        <p:grpSpPr>
          <a:xfrm>
            <a:off x="-14697" y="-16234"/>
            <a:ext cx="788079" cy="843818"/>
            <a:chOff x="-14697" y="-16234"/>
            <a:chExt cx="788079" cy="843818"/>
          </a:xfrm>
        </p:grpSpPr>
        <p:sp>
          <p:nvSpPr>
            <p:cNvPr id="13" name="Triângulo retângulo 12"/>
            <p:cNvSpPr/>
            <p:nvPr/>
          </p:nvSpPr>
          <p:spPr>
            <a:xfrm rot="5400000">
              <a:off x="-22762" y="31440"/>
              <a:ext cx="827584" cy="764704"/>
            </a:xfrm>
            <a:prstGeom prst="rtTriangl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36000" rIns="36000" rtlCol="0" anchor="ctr"/>
            <a:lstStyle/>
            <a:p>
              <a:pPr algn="ctr"/>
              <a:endParaRPr lang="pt-BR" b="1" dirty="0"/>
            </a:p>
          </p:txBody>
        </p:sp>
        <p:sp>
          <p:nvSpPr>
            <p:cNvPr id="14" name="Retângulo 13"/>
            <p:cNvSpPr/>
            <p:nvPr/>
          </p:nvSpPr>
          <p:spPr>
            <a:xfrm rot="18780000">
              <a:off x="-63449" y="32518"/>
              <a:ext cx="558454" cy="46095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 anchorCtr="0"/>
            <a:lstStyle/>
            <a:p>
              <a:pPr algn="ctr"/>
              <a:r>
                <a:rPr lang="pt-BR" b="1" dirty="0" smtClean="0"/>
                <a:t>AM</a:t>
              </a:r>
              <a:endParaRPr lang="pt-B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30705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Modulação AM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/>
              <a:t>Modulação VSB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Compromisso entre DSB e SSB</a:t>
            </a:r>
          </a:p>
          <a:p>
            <a:pPr lvl="1"/>
            <a:r>
              <a:rPr lang="pt-BR" dirty="0" smtClean="0"/>
              <a:t>O filtro passa faixa usado na SSB-SC tem sua largura de banda ampliada para que parte da banda rejeitada seja transmitida também</a:t>
            </a:r>
          </a:p>
          <a:p>
            <a:pPr lvl="1"/>
            <a:r>
              <a:rPr lang="pt-BR" dirty="0" smtClean="0"/>
              <a:t>Facilita demodulação com detecção de envoltória </a:t>
            </a:r>
          </a:p>
          <a:p>
            <a:pPr lvl="1"/>
            <a:endParaRPr lang="pt-BR" dirty="0"/>
          </a:p>
          <a:p>
            <a:r>
              <a:rPr lang="pt-BR" dirty="0" smtClean="0"/>
              <a:t>Demodulação AM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Cláudio A. Fleury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27</a:t>
            </a:fld>
            <a:endParaRPr lang="pt-BR"/>
          </a:p>
        </p:txBody>
      </p:sp>
      <p:pic>
        <p:nvPicPr>
          <p:cNvPr id="4100" name="Picture 4" descr="http://people.seas.harvard.edu/~jones/cscie129/nu_lectures/lecture3%20/modulation/1_9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955394"/>
            <a:ext cx="4355976" cy="132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encrypted-tbn1.gstatic.com/images?q=tbn:ANd9GcSXX5Tx65u563-IUVWxEwI3LFVB92yYMeQT0tf_Ng0x6Thxh3f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85" y="4149080"/>
            <a:ext cx="4943027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upo 8"/>
          <p:cNvGrpSpPr/>
          <p:nvPr/>
        </p:nvGrpSpPr>
        <p:grpSpPr>
          <a:xfrm>
            <a:off x="-14697" y="-16234"/>
            <a:ext cx="788079" cy="843818"/>
            <a:chOff x="-14697" y="-16234"/>
            <a:chExt cx="788079" cy="843818"/>
          </a:xfrm>
        </p:grpSpPr>
        <p:sp>
          <p:nvSpPr>
            <p:cNvPr id="10" name="Triângulo retângulo 9"/>
            <p:cNvSpPr/>
            <p:nvPr/>
          </p:nvSpPr>
          <p:spPr>
            <a:xfrm rot="5400000">
              <a:off x="-22762" y="31440"/>
              <a:ext cx="827584" cy="764704"/>
            </a:xfrm>
            <a:prstGeom prst="rtTriangl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36000" rIns="36000" rtlCol="0" anchor="ctr"/>
            <a:lstStyle/>
            <a:p>
              <a:pPr algn="ctr"/>
              <a:endParaRPr lang="pt-BR" b="1" dirty="0"/>
            </a:p>
          </p:txBody>
        </p:sp>
        <p:sp>
          <p:nvSpPr>
            <p:cNvPr id="11" name="Retângulo 10"/>
            <p:cNvSpPr/>
            <p:nvPr/>
          </p:nvSpPr>
          <p:spPr>
            <a:xfrm rot="18780000">
              <a:off x="-63449" y="32518"/>
              <a:ext cx="558454" cy="46095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 anchorCtr="0"/>
            <a:lstStyle/>
            <a:p>
              <a:pPr algn="ctr"/>
              <a:r>
                <a:rPr lang="pt-BR" b="1" dirty="0" smtClean="0"/>
                <a:t>AM</a:t>
              </a:r>
              <a:endParaRPr lang="pt-B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3540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Demodulação AM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Detecção Coerente ou  Detecção Sincronizada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Cláudio A. Fleury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28</a:t>
            </a:fld>
            <a:endParaRPr lang="pt-BR"/>
          </a:p>
        </p:txBody>
      </p:sp>
      <p:grpSp>
        <p:nvGrpSpPr>
          <p:cNvPr id="9" name="Grupo 8"/>
          <p:cNvGrpSpPr/>
          <p:nvPr/>
        </p:nvGrpSpPr>
        <p:grpSpPr>
          <a:xfrm>
            <a:off x="827584" y="1949330"/>
            <a:ext cx="7704856" cy="4392488"/>
            <a:chOff x="251520" y="1340768"/>
            <a:chExt cx="8645280" cy="4968552"/>
          </a:xfrm>
        </p:grpSpPr>
        <p:pic>
          <p:nvPicPr>
            <p:cNvPr id="6148" name="Picture 4" descr="http://www.nzdl.org/gsdl/collect/gtz/archives/HASH0137.dir/p50d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1340768"/>
              <a:ext cx="8645280" cy="4968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tângulo 7"/>
            <p:cNvSpPr/>
            <p:nvPr/>
          </p:nvSpPr>
          <p:spPr>
            <a:xfrm>
              <a:off x="2555776" y="5589240"/>
              <a:ext cx="3240360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" name="CaixaDeTexto 6"/>
          <p:cNvSpPr txBox="1"/>
          <p:nvPr/>
        </p:nvSpPr>
        <p:spPr>
          <a:xfrm>
            <a:off x="4035582" y="3429000"/>
            <a:ext cx="1256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/>
              <a:t>Filtro Passa Baixa</a:t>
            </a:r>
          </a:p>
        </p:txBody>
      </p:sp>
      <p:grpSp>
        <p:nvGrpSpPr>
          <p:cNvPr id="11" name="Grupo 10"/>
          <p:cNvGrpSpPr/>
          <p:nvPr/>
        </p:nvGrpSpPr>
        <p:grpSpPr>
          <a:xfrm>
            <a:off x="-14697" y="-16234"/>
            <a:ext cx="788079" cy="843818"/>
            <a:chOff x="-14697" y="-16234"/>
            <a:chExt cx="788079" cy="843818"/>
          </a:xfrm>
        </p:grpSpPr>
        <p:sp>
          <p:nvSpPr>
            <p:cNvPr id="12" name="Triângulo retângulo 11"/>
            <p:cNvSpPr/>
            <p:nvPr/>
          </p:nvSpPr>
          <p:spPr>
            <a:xfrm rot="5400000">
              <a:off x="-22762" y="31440"/>
              <a:ext cx="827584" cy="764704"/>
            </a:xfrm>
            <a:prstGeom prst="rtTriangl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36000" rIns="36000" rtlCol="0" anchor="ctr"/>
            <a:lstStyle/>
            <a:p>
              <a:pPr algn="ctr"/>
              <a:endParaRPr lang="pt-BR" b="1" dirty="0"/>
            </a:p>
          </p:txBody>
        </p:sp>
        <p:sp>
          <p:nvSpPr>
            <p:cNvPr id="13" name="Retângulo 12"/>
            <p:cNvSpPr/>
            <p:nvPr/>
          </p:nvSpPr>
          <p:spPr>
            <a:xfrm rot="18780000">
              <a:off x="-63449" y="32518"/>
              <a:ext cx="558454" cy="46095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 anchorCtr="0"/>
            <a:lstStyle/>
            <a:p>
              <a:pPr algn="ctr"/>
              <a:r>
                <a:rPr lang="pt-BR" b="1" dirty="0" smtClean="0"/>
                <a:t>AM</a:t>
              </a:r>
              <a:endParaRPr lang="pt-BR" b="1" dirty="0"/>
            </a:p>
          </p:txBody>
        </p:sp>
      </p:grpSp>
      <p:sp>
        <p:nvSpPr>
          <p:cNvPr id="10" name="CaixaDeTexto 9"/>
          <p:cNvSpPr txBox="1"/>
          <p:nvPr/>
        </p:nvSpPr>
        <p:spPr>
          <a:xfrm>
            <a:off x="2771800" y="1803632"/>
            <a:ext cx="100811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/>
              <a:t>Detector de</a:t>
            </a:r>
          </a:p>
          <a:p>
            <a:pPr algn="ctr"/>
            <a:r>
              <a:rPr lang="pt-BR" sz="1200" dirty="0" smtClean="0"/>
              <a:t>Envelope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4139952" y="1927865"/>
            <a:ext cx="100811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/>
              <a:t>Filtro RC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5580112" y="3429000"/>
            <a:ext cx="100811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/>
              <a:t>Filtro DC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5436096" y="1927865"/>
            <a:ext cx="108012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1043608" y="1855857"/>
            <a:ext cx="151216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/>
              <a:t>Último estágio de IF</a:t>
            </a:r>
          </a:p>
        </p:txBody>
      </p:sp>
    </p:spTree>
    <p:extLst>
      <p:ext uri="{BB962C8B-B14F-4D97-AF65-F5344CB8AC3E}">
        <p14:creationId xmlns:p14="http://schemas.microsoft.com/office/powerpoint/2010/main" val="148038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Densidade Espectral de Potência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Cláudio A. Fleury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29</a:t>
            </a:fld>
            <a:endParaRPr lang="pt-BR"/>
          </a:p>
        </p:txBody>
      </p:sp>
      <p:sp>
        <p:nvSpPr>
          <p:cNvPr id="13" name="Espaço Reservado para Conteúdo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grpSp>
        <p:nvGrpSpPr>
          <p:cNvPr id="7" name="Grupo 6"/>
          <p:cNvGrpSpPr/>
          <p:nvPr/>
        </p:nvGrpSpPr>
        <p:grpSpPr>
          <a:xfrm>
            <a:off x="-14697" y="-16234"/>
            <a:ext cx="788079" cy="843818"/>
            <a:chOff x="-14697" y="-16234"/>
            <a:chExt cx="788079" cy="843818"/>
          </a:xfrm>
        </p:grpSpPr>
        <p:sp>
          <p:nvSpPr>
            <p:cNvPr id="8" name="Triângulo retângulo 7"/>
            <p:cNvSpPr/>
            <p:nvPr/>
          </p:nvSpPr>
          <p:spPr>
            <a:xfrm rot="5400000">
              <a:off x="-22762" y="31440"/>
              <a:ext cx="827584" cy="764704"/>
            </a:xfrm>
            <a:prstGeom prst="rtTriangl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36000" rIns="36000" rtlCol="0" anchor="ctr"/>
            <a:lstStyle/>
            <a:p>
              <a:pPr algn="ctr"/>
              <a:endParaRPr lang="pt-BR" b="1" dirty="0"/>
            </a:p>
          </p:txBody>
        </p:sp>
        <p:sp>
          <p:nvSpPr>
            <p:cNvPr id="9" name="Retângulo 8"/>
            <p:cNvSpPr/>
            <p:nvPr/>
          </p:nvSpPr>
          <p:spPr>
            <a:xfrm rot="18780000">
              <a:off x="-63449" y="32518"/>
              <a:ext cx="558454" cy="46095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 anchorCtr="0"/>
            <a:lstStyle/>
            <a:p>
              <a:pPr algn="ctr"/>
              <a:r>
                <a:rPr lang="pt-BR" b="1" dirty="0" smtClean="0"/>
                <a:t>AM</a:t>
              </a:r>
              <a:endParaRPr lang="pt-B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9507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Modulação Linear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Definição</a:t>
            </a:r>
          </a:p>
          <a:p>
            <a:endParaRPr lang="pt-BR" dirty="0"/>
          </a:p>
          <a:p>
            <a:endParaRPr lang="pt-BR" dirty="0" smtClean="0"/>
          </a:p>
          <a:p>
            <a:r>
              <a:rPr lang="pt-BR" dirty="0" smtClean="0"/>
              <a:t>As componentes são sinais </a:t>
            </a:r>
            <a:r>
              <a:rPr lang="pt-BR" b="1" dirty="0" smtClean="0"/>
              <a:t>banda base </a:t>
            </a:r>
            <a:r>
              <a:rPr lang="pt-BR" dirty="0" smtClean="0"/>
              <a:t>e estão relacionados linearmente com o sinal mensagem, </a:t>
            </a:r>
            <a:r>
              <a:rPr lang="pt-BR" b="1" i="1" dirty="0" smtClean="0"/>
              <a:t>m</a:t>
            </a:r>
            <a:r>
              <a:rPr lang="pt-BR" b="1" dirty="0" smtClean="0"/>
              <a:t>(</a:t>
            </a:r>
            <a:r>
              <a:rPr lang="pt-BR" b="1" i="1" dirty="0" smtClean="0"/>
              <a:t>t</a:t>
            </a:r>
            <a:r>
              <a:rPr lang="pt-BR" b="1" dirty="0" smtClean="0"/>
              <a:t>)</a:t>
            </a:r>
          </a:p>
          <a:p>
            <a:r>
              <a:rPr lang="pt-BR" dirty="0" smtClean="0"/>
              <a:t>Tipos de modulações</a:t>
            </a:r>
          </a:p>
          <a:p>
            <a:pPr lvl="1"/>
            <a:r>
              <a:rPr lang="pt-BR" dirty="0" smtClean="0"/>
              <a:t>AM DSB-FC: portadora e bandas laterais são transmitidas</a:t>
            </a:r>
          </a:p>
          <a:p>
            <a:pPr lvl="1"/>
            <a:r>
              <a:rPr lang="pt-BR" dirty="0" smtClean="0"/>
              <a:t>AM DSB-SC: suprime-se a portadora e transmite-se as bandas laterais superior e inferior (USB e LSB)</a:t>
            </a:r>
          </a:p>
          <a:p>
            <a:pPr lvl="1"/>
            <a:r>
              <a:rPr lang="pt-BR" dirty="0" smtClean="0"/>
              <a:t>AM SSB-SC: só se transmite uma das bandas laterais, superior ou inferior</a:t>
            </a:r>
          </a:p>
          <a:p>
            <a:pPr lvl="1"/>
            <a:r>
              <a:rPr lang="pt-BR" dirty="0" smtClean="0"/>
              <a:t>AM VSB: somente um vestígio (resíduo) de uma das bandas laterais, superior ou inferior, e uma versão modificada da outra banda são transmitidas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Cláudio A. Fleury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3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2699792" y="1124744"/>
                <a:ext cx="4045082" cy="355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/>
                        </a:rPr>
                        <m:t>𝑠</m:t>
                      </m:r>
                      <m:d>
                        <m:dPr>
                          <m:ctrlPr>
                            <a:rPr lang="pt-BR" sz="1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sz="16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pt-BR" sz="16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1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pt-BR" sz="1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sz="16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pt-BR" sz="1600" b="0" i="1" smtClean="0">
                          <a:latin typeface="Cambria Math"/>
                        </a:rPr>
                        <m:t>.</m:t>
                      </m:r>
                      <m:func>
                        <m:funcPr>
                          <m:ctrlPr>
                            <a:rPr lang="pt-BR" sz="1600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1600" b="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pt-BR" sz="16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pt-BR" sz="1600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pt-BR" sz="1600" b="0" i="1" smtClean="0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pt-BR" sz="16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b="0" i="1" smtClean="0">
                                      <a:latin typeface="Cambria Math"/>
                                      <a:ea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pt-BR" sz="1600" b="0" i="1" smtClean="0">
                                      <a:latin typeface="Cambria Math"/>
                                      <a:ea typeface="Cambria Math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pt-BR" sz="1600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pt-BR" sz="1600" b="0" i="1" smtClean="0">
                          <a:latin typeface="Cambria Math"/>
                          <a:ea typeface="Cambria Math"/>
                        </a:rPr>
                        <m:t>−</m:t>
                      </m:r>
                      <m:sSub>
                        <m:sSubPr>
                          <m:ctrlPr>
                            <a:rPr lang="pt-BR" sz="1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600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/>
                            </a:rPr>
                            <m:t>𝑄</m:t>
                          </m:r>
                        </m:sub>
                      </m:sSub>
                      <m:d>
                        <m:dPr>
                          <m:ctrlPr>
                            <a:rPr lang="pt-BR" sz="16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sz="16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pt-BR" sz="1600" i="1">
                          <a:latin typeface="Cambria Math"/>
                        </a:rPr>
                        <m:t>.</m:t>
                      </m:r>
                      <m:func>
                        <m:funcPr>
                          <m:ctrlPr>
                            <a:rPr lang="pt-BR" sz="16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1600" b="0" i="0" smtClean="0">
                              <a:latin typeface="Cambria Math"/>
                            </a:rPr>
                            <m:t>se</m:t>
                          </m:r>
                          <m:r>
                            <a:rPr lang="pt-BR" sz="1600" b="0" i="1" smtClean="0">
                              <a:latin typeface="Cambria Math"/>
                            </a:rPr>
                            <m:t>𝑛</m:t>
                          </m:r>
                        </m:fName>
                        <m:e>
                          <m:d>
                            <m:dPr>
                              <m:ctrlPr>
                                <a:rPr lang="pt-BR" sz="16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pt-BR" sz="1600" i="1">
                                  <a:latin typeface="Cambria Math"/>
                                </a:rPr>
                                <m:t>2</m:t>
                              </m:r>
                              <m:r>
                                <a:rPr lang="pt-BR" sz="1600" i="1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pt-BR" sz="16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>
                                      <a:latin typeface="Cambria Math"/>
                                      <a:ea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pt-BR" sz="1600" i="1">
                                      <a:latin typeface="Cambria Math"/>
                                      <a:ea typeface="Cambria Math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pt-BR" sz="1600" i="1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pt-BR" sz="1600" dirty="0" smtClean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1124744"/>
                <a:ext cx="4045082" cy="355995"/>
              </a:xfrm>
              <a:prstGeom prst="rect">
                <a:avLst/>
              </a:prstGeom>
              <a:blipFill rotWithShape="1">
                <a:blip r:embed="rId2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o Explicativo 2 7"/>
          <p:cNvSpPr/>
          <p:nvPr/>
        </p:nvSpPr>
        <p:spPr>
          <a:xfrm>
            <a:off x="4283968" y="1740518"/>
            <a:ext cx="1152128" cy="58010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55102"/>
              <a:gd name="adj6" fmla="val -45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/>
              <a:t>Componente em Fase</a:t>
            </a:r>
            <a:endParaRPr lang="pt-BR" sz="1400" dirty="0"/>
          </a:p>
        </p:txBody>
      </p:sp>
      <p:sp>
        <p:nvSpPr>
          <p:cNvPr id="9" name="Texto Explicativo 2 8"/>
          <p:cNvSpPr/>
          <p:nvPr/>
        </p:nvSpPr>
        <p:spPr>
          <a:xfrm>
            <a:off x="5940152" y="1734046"/>
            <a:ext cx="1296144" cy="58010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55102"/>
              <a:gd name="adj6" fmla="val -45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/>
              <a:t>Componente em Quadratura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81958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0000FF"/>
                </a:solidFill>
              </a:rPr>
              <a:t>Experimento 1</a:t>
            </a:r>
            <a:endParaRPr lang="pt-BR" dirty="0">
              <a:solidFill>
                <a:srgbClr val="0000FF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/>
              <a:t>Modulação/Demodulação </a:t>
            </a:r>
            <a:r>
              <a:rPr lang="pt-BR" b="1" dirty="0"/>
              <a:t>AM</a:t>
            </a:r>
            <a:r>
              <a:rPr lang="pt-BR" dirty="0"/>
              <a:t> </a:t>
            </a:r>
            <a:r>
              <a:rPr lang="pt-BR" b="1" dirty="0" smtClean="0"/>
              <a:t>DSB</a:t>
            </a:r>
            <a:endParaRPr lang="pt-BR" dirty="0" smtClean="0"/>
          </a:p>
          <a:p>
            <a:pPr lvl="1"/>
            <a:r>
              <a:rPr lang="pt-BR" dirty="0" smtClean="0"/>
              <a:t>AM DSB ou DSB-FC (</a:t>
            </a:r>
            <a:r>
              <a:rPr lang="en-US" i="1" dirty="0" smtClean="0"/>
              <a:t>Full Carrier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Cláudio A. Fleury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30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696340" y="4521894"/>
                <a:ext cx="555523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/>
                        </a:rPr>
                        <m:t>𝑠</m:t>
                      </m:r>
                      <m:r>
                        <a:rPr lang="pt-BR" b="0" i="1" baseline="-25000" smtClean="0">
                          <a:latin typeface="Cambria Math"/>
                        </a:rPr>
                        <m:t>𝐷𝑆𝐵</m:t>
                      </m:r>
                      <m:d>
                        <m:dPr>
                          <m:ctrlPr>
                            <a:rPr lang="pt-B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pt-BR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/>
                            </a:rPr>
                            <m:t>1+</m:t>
                          </m:r>
                          <m:r>
                            <a:rPr lang="pt-BR" b="0" i="1" smtClean="0">
                              <a:latin typeface="Cambria Math"/>
                            </a:rPr>
                            <m:t>𝑘𝑎</m:t>
                          </m:r>
                          <m:r>
                            <a:rPr lang="pt-BR" b="0" i="1" smtClean="0">
                              <a:latin typeface="Cambria Math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/>
                            </a:rPr>
                            <m:t>cos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pt-BR" b="0" i="1" smtClean="0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/>
                                      <a:ea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/>
                                      <a:ea typeface="Cambria Math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pt-BR" dirty="0"/>
                            <m:t> </m:t>
                          </m:r>
                        </m:e>
                      </m:d>
                      <m:r>
                        <m:rPr>
                          <m:sty m:val="p"/>
                        </m:rPr>
                        <a:rPr lang="pt-BR" b="0" i="0" smtClean="0">
                          <a:latin typeface="Cambria Math"/>
                        </a:rPr>
                        <m:t>cos</m:t>
                      </m:r>
                      <m:d>
                        <m:dPr>
                          <m:ctrlPr>
                            <a:rPr lang="pt-B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/>
                                  <a:ea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pt-BR" b="0" dirty="0" smtClean="0">
                  <a:ea typeface="Cambria Math"/>
                </a:endParaRPr>
              </a:p>
              <a:p>
                <a:endParaRPr lang="pt-B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i="1">
                          <a:latin typeface="Cambria Math"/>
                        </a:rPr>
                        <m:t>𝑠</m:t>
                      </m:r>
                      <m:r>
                        <a:rPr lang="pt-BR" i="1" baseline="-25000">
                          <a:latin typeface="Cambria Math"/>
                        </a:rPr>
                        <m:t>𝐷𝑆𝐵</m:t>
                      </m:r>
                      <m:d>
                        <m:dPr>
                          <m:ctrlPr>
                            <a:rPr lang="pt-BR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pt-BR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pt-BR">
                          <a:latin typeface="Cambria Math"/>
                        </a:rPr>
                        <m:t>cos</m:t>
                      </m:r>
                      <m:d>
                        <m:dPr>
                          <m:ctrlPr>
                            <a:rPr lang="pt-BR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/>
                            </a:rPr>
                            <m:t>2</m:t>
                          </m:r>
                          <m:r>
                            <a:rPr lang="pt-BR" i="1">
                              <a:latin typeface="Cambria Math"/>
                              <a:ea typeface="Cambria Math"/>
                            </a:rPr>
                            <m:t>𝜋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BR" i="1">
                                  <a:latin typeface="Cambria Math"/>
                                  <a:ea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lang="pt-BR" i="1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  <m:r>
                        <a:rPr lang="pt-BR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pt-BR" i="1">
                          <a:latin typeface="Cambria Math"/>
                        </a:rPr>
                        <m:t>𝑘</m:t>
                      </m:r>
                      <m:r>
                        <a:rPr lang="pt-BR" i="1" baseline="-25000">
                          <a:latin typeface="Cambria Math"/>
                        </a:rPr>
                        <m:t>𝑎</m:t>
                      </m:r>
                      <m:r>
                        <a:rPr lang="pt-BR" i="1">
                          <a:latin typeface="Cambria Math"/>
                        </a:rPr>
                        <m:t>.</m:t>
                      </m:r>
                      <m:r>
                        <m:rPr>
                          <m:sty m:val="p"/>
                        </m:rPr>
                        <a:rPr lang="pt-BR">
                          <a:latin typeface="Cambria Math"/>
                        </a:rPr>
                        <m:t>cos</m:t>
                      </m:r>
                      <m:d>
                        <m:dPr>
                          <m:ctrlPr>
                            <a:rPr lang="pt-BR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/>
                            </a:rPr>
                            <m:t>2</m:t>
                          </m:r>
                          <m:r>
                            <a:rPr lang="pt-BR" i="1">
                              <a:latin typeface="Cambria Math"/>
                              <a:ea typeface="Cambria Math"/>
                            </a:rPr>
                            <m:t>𝜋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BR" i="1"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</m:sub>
                          </m:sSub>
                          <m:r>
                            <a:rPr lang="pt-BR" i="1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  <m:r>
                        <m:rPr>
                          <m:sty m:val="p"/>
                        </m:rPr>
                        <a:rPr lang="pt-BR">
                          <a:latin typeface="Cambria Math"/>
                        </a:rPr>
                        <m:t>cos</m:t>
                      </m:r>
                      <m:d>
                        <m:dPr>
                          <m:ctrlPr>
                            <a:rPr lang="pt-BR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/>
                            </a:rPr>
                            <m:t>2</m:t>
                          </m:r>
                          <m:r>
                            <a:rPr lang="pt-BR" i="1">
                              <a:latin typeface="Cambria Math"/>
                              <a:ea typeface="Cambria Math"/>
                            </a:rPr>
                            <m:t>𝜋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BR" i="1">
                                  <a:latin typeface="Cambria Math"/>
                                  <a:ea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lang="pt-BR" i="1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40" y="4521894"/>
                <a:ext cx="5555239" cy="923330"/>
              </a:xfrm>
              <a:prstGeom prst="rect">
                <a:avLst/>
              </a:prstGeom>
              <a:blipFill rotWithShape="1">
                <a:blip r:embed="rId3"/>
                <a:stretch>
                  <a:fillRect b="-4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696340" y="5404837"/>
                <a:ext cx="8042534" cy="616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/>
                        </a:rPr>
                        <m:t>𝑠</m:t>
                      </m:r>
                      <m:r>
                        <a:rPr lang="pt-BR" b="0" i="1" baseline="-25000" smtClean="0">
                          <a:latin typeface="Cambria Math"/>
                        </a:rPr>
                        <m:t>𝐷𝑆𝐵</m:t>
                      </m:r>
                      <m:d>
                        <m:dPr>
                          <m:ctrlPr>
                            <a:rPr lang="pt-B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pt-BR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pt-BR" b="0" i="0" smtClean="0">
                          <a:latin typeface="Cambria Math"/>
                        </a:rPr>
                        <m:t>cos</m:t>
                      </m:r>
                      <m:d>
                        <m:dPr>
                          <m:ctrlPr>
                            <a:rPr lang="pt-B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/>
                                  <a:ea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  <m:r>
                        <a:rPr lang="pt-BR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pt-BR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/>
                            </a:rPr>
                            <m:t>𝑘</m:t>
                          </m:r>
                          <m:r>
                            <a:rPr lang="pt-BR" i="1" baseline="-25000">
                              <a:latin typeface="Cambria Math"/>
                            </a:rPr>
                            <m:t>𝑎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pt-BR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pt-BR" b="0" i="0" smtClean="0">
                          <a:latin typeface="Cambria Math"/>
                        </a:rPr>
                        <m:t>cos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pt-BR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pt-BR" b="0" i="1" smtClean="0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/>
                                      <a:ea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/>
                                      <a:ea typeface="Cambria Math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pt-BR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pt-BR" b="0" i="1" smtClean="0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/>
                                      <a:ea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/>
                                      <a:ea typeface="Cambria Math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  <m:r>
                            <a:rPr lang="pt-B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  <m:r>
                        <a:rPr lang="pt-BR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pt-BR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/>
                            </a:rPr>
                            <m:t>𝑘</m:t>
                          </m:r>
                          <m:r>
                            <a:rPr lang="pt-BR" i="1" baseline="-25000">
                              <a:latin typeface="Cambria Math"/>
                            </a:rPr>
                            <m:t>𝑎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pt-BR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pt-BR" b="0" i="0" smtClean="0">
                          <a:latin typeface="Cambria Math"/>
                        </a:rPr>
                        <m:t>cos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pt-BR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pt-BR" b="0" i="1" smtClean="0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/>
                                      <a:ea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/>
                                      <a:ea typeface="Cambria Math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pt-BR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pt-BR" b="0" i="1" smtClean="0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/>
                                      <a:ea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/>
                                      <a:ea typeface="Cambria Math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  <m:r>
                            <a:rPr lang="pt-B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40" y="5404837"/>
                <a:ext cx="8042534" cy="61645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696340" y="3790722"/>
                <a:ext cx="1315360" cy="514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/>
                        </a:rPr>
                        <m:t>𝑘</m:t>
                      </m:r>
                      <m:r>
                        <a:rPr lang="pt-BR" i="1" baseline="-25000">
                          <a:latin typeface="Cambria Math"/>
                        </a:rPr>
                        <m:t>𝑎</m:t>
                      </m:r>
                      <m:r>
                        <a:rPr lang="pt-BR" sz="1600" b="0" i="1" smtClean="0">
                          <a:latin typeface="Cambria Math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pt-BR" sz="16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6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16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pt-BR" sz="1600" b="0" i="1" smtClean="0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40" y="3790722"/>
                <a:ext cx="1315360" cy="514693"/>
              </a:xfrm>
              <a:prstGeom prst="rect">
                <a:avLst/>
              </a:prstGeom>
              <a:blipFill rotWithShape="1">
                <a:blip r:embed="rId5"/>
                <a:stretch>
                  <a:fillRect t="-78571" r="-32870" b="-13095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upo 10"/>
          <p:cNvGrpSpPr/>
          <p:nvPr/>
        </p:nvGrpSpPr>
        <p:grpSpPr>
          <a:xfrm>
            <a:off x="5341612" y="1148152"/>
            <a:ext cx="3766892" cy="3553583"/>
            <a:chOff x="683568" y="1988840"/>
            <a:chExt cx="3766892" cy="3553583"/>
          </a:xfrm>
        </p:grpSpPr>
        <p:pic>
          <p:nvPicPr>
            <p:cNvPr id="11266" name="Picture 2" descr="Conventional Amplitude Modulation&#10;(Full AM)&#10; 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45" t="22113" r="20538"/>
            <a:stretch/>
          </p:blipFill>
          <p:spPr bwMode="auto">
            <a:xfrm>
              <a:off x="827584" y="1988840"/>
              <a:ext cx="3622876" cy="3553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CaixaDeTexto 6"/>
            <p:cNvSpPr txBox="1"/>
            <p:nvPr/>
          </p:nvSpPr>
          <p:spPr>
            <a:xfrm>
              <a:off x="737467" y="2924944"/>
              <a:ext cx="3177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i="1" dirty="0" smtClean="0"/>
                <a:t>A</a:t>
              </a:r>
              <a:r>
                <a:rPr lang="pt-BR" sz="1200" i="1" baseline="-25000" dirty="0" smtClean="0"/>
                <a:t>c</a:t>
              </a:r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683568" y="2132856"/>
              <a:ext cx="3561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i="1" dirty="0" err="1" smtClean="0"/>
                <a:t>A</a:t>
              </a:r>
              <a:r>
                <a:rPr lang="pt-BR" sz="1200" i="1" baseline="-25000" dirty="0" err="1" smtClean="0"/>
                <a:t>m</a:t>
              </a:r>
              <a:endParaRPr lang="pt-BR" sz="1200" i="1" baseline="-25000" dirty="0" smtClean="0"/>
            </a:p>
          </p:txBody>
        </p:sp>
        <p:cxnSp>
          <p:nvCxnSpPr>
            <p:cNvPr id="13" name="Conector reto 12"/>
            <p:cNvCxnSpPr>
              <a:endCxn id="12" idx="3"/>
            </p:cNvCxnSpPr>
            <p:nvPr/>
          </p:nvCxnSpPr>
          <p:spPr>
            <a:xfrm flipH="1">
              <a:off x="1039756" y="2271355"/>
              <a:ext cx="2668148" cy="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15"/>
            <p:cNvCxnSpPr/>
            <p:nvPr/>
          </p:nvCxnSpPr>
          <p:spPr>
            <a:xfrm flipH="1">
              <a:off x="1039756" y="3057385"/>
              <a:ext cx="2812164" cy="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181756"/>
              </p:ext>
            </p:extLst>
          </p:nvPr>
        </p:nvGraphicFramePr>
        <p:xfrm>
          <a:off x="751918" y="2924943"/>
          <a:ext cx="4104457" cy="636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1" name="Equação" r:id="rId7" imgW="2539800" imgH="393480" progId="Equation.3">
                  <p:embed/>
                </p:oleObj>
              </mc:Choice>
              <mc:Fallback>
                <p:oleObj name="Equação" r:id="rId7" imgW="253980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1918" y="2924943"/>
                        <a:ext cx="4104457" cy="636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Grupo 16"/>
          <p:cNvGrpSpPr/>
          <p:nvPr/>
        </p:nvGrpSpPr>
        <p:grpSpPr>
          <a:xfrm>
            <a:off x="-14697" y="-16234"/>
            <a:ext cx="788079" cy="843818"/>
            <a:chOff x="-14697" y="-16234"/>
            <a:chExt cx="788079" cy="843818"/>
          </a:xfrm>
        </p:grpSpPr>
        <p:sp>
          <p:nvSpPr>
            <p:cNvPr id="18" name="Triângulo retângulo 17"/>
            <p:cNvSpPr/>
            <p:nvPr/>
          </p:nvSpPr>
          <p:spPr>
            <a:xfrm rot="5400000">
              <a:off x="-22762" y="31440"/>
              <a:ext cx="827584" cy="764704"/>
            </a:xfrm>
            <a:prstGeom prst="rtTriangl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36000" rIns="36000" rtlCol="0" anchor="ctr"/>
            <a:lstStyle/>
            <a:p>
              <a:pPr algn="ctr"/>
              <a:endParaRPr lang="pt-BR" b="1" dirty="0"/>
            </a:p>
          </p:txBody>
        </p:sp>
        <p:sp>
          <p:nvSpPr>
            <p:cNvPr id="19" name="Retângulo 18"/>
            <p:cNvSpPr/>
            <p:nvPr/>
          </p:nvSpPr>
          <p:spPr>
            <a:xfrm rot="18780000">
              <a:off x="-63449" y="32518"/>
              <a:ext cx="558454" cy="46095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 anchorCtr="0"/>
            <a:lstStyle/>
            <a:p>
              <a:pPr algn="ctr"/>
              <a:r>
                <a:rPr lang="pt-BR" b="1" dirty="0" smtClean="0"/>
                <a:t>AM</a:t>
              </a:r>
              <a:endParaRPr lang="pt-B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5605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8" name="Picture 8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4" t="39066" r="3998" b="22095"/>
          <a:stretch/>
        </p:blipFill>
        <p:spPr bwMode="auto">
          <a:xfrm>
            <a:off x="1022798" y="3124891"/>
            <a:ext cx="6607065" cy="3035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0000FF"/>
                </a:solidFill>
              </a:rPr>
              <a:t>Experimento 1</a:t>
            </a:r>
            <a:endParaRPr lang="pt-BR" dirty="0">
              <a:solidFill>
                <a:srgbClr val="0000FF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5256584"/>
          </a:xfrm>
        </p:spPr>
        <p:txBody>
          <a:bodyPr/>
          <a:lstStyle/>
          <a:p>
            <a:r>
              <a:rPr lang="pt-BR" b="1" dirty="0"/>
              <a:t>Modulação e Demodulação</a:t>
            </a:r>
            <a:r>
              <a:rPr lang="pt-BR" b="1" dirty="0" smtClean="0"/>
              <a:t> </a:t>
            </a:r>
            <a:r>
              <a:rPr lang="pt-BR" b="1" dirty="0"/>
              <a:t>AM</a:t>
            </a:r>
            <a:r>
              <a:rPr lang="pt-BR" dirty="0"/>
              <a:t> </a:t>
            </a:r>
            <a:r>
              <a:rPr lang="pt-BR" b="1" dirty="0" smtClean="0"/>
              <a:t>DSB</a:t>
            </a:r>
            <a:endParaRPr lang="pt-BR" dirty="0" smtClean="0"/>
          </a:p>
          <a:p>
            <a:pPr lvl="1"/>
            <a:r>
              <a:rPr lang="pt-BR" dirty="0" smtClean="0"/>
              <a:t>AM DSB ou DSB-FC (</a:t>
            </a:r>
            <a:r>
              <a:rPr lang="en-US" i="1" dirty="0" smtClean="0"/>
              <a:t>Full Carrier</a:t>
            </a:r>
            <a:r>
              <a:rPr lang="pt-BR" dirty="0" smtClean="0"/>
              <a:t>)</a:t>
            </a:r>
          </a:p>
          <a:p>
            <a:pPr lvl="1"/>
            <a:r>
              <a:rPr lang="pt-BR" dirty="0" smtClean="0"/>
              <a:t>Sinal banda-base de teste</a:t>
            </a:r>
          </a:p>
          <a:p>
            <a:pPr lvl="2"/>
            <a:r>
              <a:rPr lang="pt-BR" sz="1600" dirty="0" smtClean="0"/>
              <a:t>Formato WAV: 2,1 s</a:t>
            </a:r>
            <a:r>
              <a:rPr lang="pt-BR" sz="1600" dirty="0"/>
              <a:t>;</a:t>
            </a:r>
            <a:r>
              <a:rPr lang="pt-BR" sz="1600" dirty="0" smtClean="0"/>
              <a:t> </a:t>
            </a:r>
            <a:r>
              <a:rPr lang="pt-BR" sz="1600" dirty="0"/>
              <a:t>181 </a:t>
            </a:r>
            <a:r>
              <a:rPr lang="pt-BR" sz="1600" dirty="0" err="1" smtClean="0"/>
              <a:t>kB</a:t>
            </a:r>
            <a:r>
              <a:rPr lang="pt-BR" sz="1600" dirty="0"/>
              <a:t>;</a:t>
            </a:r>
            <a:r>
              <a:rPr lang="pt-BR" sz="1600" dirty="0" smtClean="0"/>
              <a:t> mono; PCM; 16 bits; 44.100 Hz; 705,6 </a:t>
            </a:r>
            <a:r>
              <a:rPr lang="pt-BR" sz="1600" dirty="0" err="1" smtClean="0"/>
              <a:t>kbps</a:t>
            </a:r>
            <a:r>
              <a:rPr lang="pt-BR" sz="1600" dirty="0" smtClean="0"/>
              <a:t>; </a:t>
            </a:r>
            <a:r>
              <a:rPr lang="pt-BR" sz="1600" dirty="0"/>
              <a:t>ordem de bytes </a:t>
            </a:r>
            <a:r>
              <a:rPr lang="pt-BR" sz="1600" dirty="0" smtClean="0"/>
              <a:t>para processadores Intel ("</a:t>
            </a:r>
            <a:r>
              <a:rPr lang="pt-BR" sz="1600" dirty="0" err="1" smtClean="0"/>
              <a:t>little-endian</a:t>
            </a:r>
            <a:r>
              <a:rPr lang="pt-BR" sz="1600" dirty="0" smtClean="0"/>
              <a:t>")</a:t>
            </a:r>
            <a:endParaRPr lang="pt-BR" sz="16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Cláudio A. Fleury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31</a:t>
            </a:fld>
            <a:endParaRPr lang="pt-BR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22852"/>
          <a:stretch/>
        </p:blipFill>
        <p:spPr bwMode="auto">
          <a:xfrm>
            <a:off x="1043608" y="3948252"/>
            <a:ext cx="4048609" cy="2433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Sistemas_de_Cxo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61176" y="734753"/>
            <a:ext cx="609600" cy="609600"/>
          </a:xfrm>
          <a:prstGeom prst="rect">
            <a:avLst/>
          </a:prstGeom>
        </p:spPr>
      </p:pic>
      <p:grpSp>
        <p:nvGrpSpPr>
          <p:cNvPr id="20" name="Grupo 19"/>
          <p:cNvGrpSpPr/>
          <p:nvPr/>
        </p:nvGrpSpPr>
        <p:grpSpPr>
          <a:xfrm>
            <a:off x="1115615" y="2635194"/>
            <a:ext cx="5401593" cy="2738024"/>
            <a:chOff x="2012436" y="2327189"/>
            <a:chExt cx="5401593" cy="2824612"/>
          </a:xfrm>
        </p:grpSpPr>
        <p:pic>
          <p:nvPicPr>
            <p:cNvPr id="29" name="Picture 5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2" t="71134" r="66672" b="25198"/>
            <a:stretch/>
          </p:blipFill>
          <p:spPr bwMode="auto">
            <a:xfrm>
              <a:off x="3305747" y="4631447"/>
              <a:ext cx="4068738" cy="229673"/>
            </a:xfrm>
            <a:prstGeom prst="rect">
              <a:avLst/>
            </a:prstGeom>
            <a:noFill/>
            <a:ln w="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grpSp>
          <p:nvGrpSpPr>
            <p:cNvPr id="18" name="Grupo 17"/>
            <p:cNvGrpSpPr/>
            <p:nvPr/>
          </p:nvGrpSpPr>
          <p:grpSpPr>
            <a:xfrm>
              <a:off x="2012436" y="2327189"/>
              <a:ext cx="5401593" cy="2824612"/>
              <a:chOff x="1115617" y="2327189"/>
              <a:chExt cx="5401593" cy="2824612"/>
            </a:xfrm>
          </p:grpSpPr>
          <p:pic>
            <p:nvPicPr>
              <p:cNvPr id="10245" name="Picture 5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22" t="6422" r="66672" b="64628"/>
              <a:stretch/>
            </p:blipFill>
            <p:spPr bwMode="auto">
              <a:xfrm>
                <a:off x="2424771" y="2343042"/>
                <a:ext cx="4064546" cy="2287444"/>
              </a:xfrm>
              <a:prstGeom prst="rect">
                <a:avLst/>
              </a:prstGeom>
              <a:noFill/>
              <a:ln w="25400">
                <a:solidFill>
                  <a:schemeClr val="accent5">
                    <a:lumMod val="75000"/>
                  </a:scheme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17" name="Paralelogramo 16"/>
              <p:cNvSpPr/>
              <p:nvPr/>
            </p:nvSpPr>
            <p:spPr>
              <a:xfrm rot="16200000" flipH="1">
                <a:off x="354979" y="3087828"/>
                <a:ext cx="2824612" cy="1303333"/>
              </a:xfrm>
              <a:custGeom>
                <a:avLst/>
                <a:gdLst>
                  <a:gd name="connsiteX0" fmla="*/ 0 w 2226182"/>
                  <a:gd name="connsiteY0" fmla="*/ 1280181 h 1280181"/>
                  <a:gd name="connsiteX1" fmla="*/ 1087130 w 2226182"/>
                  <a:gd name="connsiteY1" fmla="*/ 0 h 1280181"/>
                  <a:gd name="connsiteX2" fmla="*/ 2226182 w 2226182"/>
                  <a:gd name="connsiteY2" fmla="*/ 0 h 1280181"/>
                  <a:gd name="connsiteX3" fmla="*/ 1139052 w 2226182"/>
                  <a:gd name="connsiteY3" fmla="*/ 1280181 h 1280181"/>
                  <a:gd name="connsiteX4" fmla="*/ 0 w 2226182"/>
                  <a:gd name="connsiteY4" fmla="*/ 1280181 h 1280181"/>
                  <a:gd name="connsiteX0" fmla="*/ 0 w 2226182"/>
                  <a:gd name="connsiteY0" fmla="*/ 1280181 h 1280183"/>
                  <a:gd name="connsiteX1" fmla="*/ 1087130 w 2226182"/>
                  <a:gd name="connsiteY1" fmla="*/ 0 h 1280183"/>
                  <a:gd name="connsiteX2" fmla="*/ 2226182 w 2226182"/>
                  <a:gd name="connsiteY2" fmla="*/ 0 h 1280183"/>
                  <a:gd name="connsiteX3" fmla="*/ 1752514 w 2226182"/>
                  <a:gd name="connsiteY3" fmla="*/ 1280183 h 1280183"/>
                  <a:gd name="connsiteX4" fmla="*/ 0 w 2226182"/>
                  <a:gd name="connsiteY4" fmla="*/ 1280181 h 1280183"/>
                  <a:gd name="connsiteX0" fmla="*/ 0 w 2666017"/>
                  <a:gd name="connsiteY0" fmla="*/ 1303333 h 1303333"/>
                  <a:gd name="connsiteX1" fmla="*/ 1526965 w 2666017"/>
                  <a:gd name="connsiteY1" fmla="*/ 0 h 1303333"/>
                  <a:gd name="connsiteX2" fmla="*/ 2666017 w 2666017"/>
                  <a:gd name="connsiteY2" fmla="*/ 0 h 1303333"/>
                  <a:gd name="connsiteX3" fmla="*/ 2192349 w 2666017"/>
                  <a:gd name="connsiteY3" fmla="*/ 1280183 h 1303333"/>
                  <a:gd name="connsiteX4" fmla="*/ 0 w 2666017"/>
                  <a:gd name="connsiteY4" fmla="*/ 1303333 h 1303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6017" h="1303333">
                    <a:moveTo>
                      <a:pt x="0" y="1303333"/>
                    </a:moveTo>
                    <a:lnTo>
                      <a:pt x="1526965" y="0"/>
                    </a:lnTo>
                    <a:lnTo>
                      <a:pt x="2666017" y="0"/>
                    </a:lnTo>
                    <a:lnTo>
                      <a:pt x="2192349" y="1280183"/>
                    </a:lnTo>
                    <a:lnTo>
                      <a:pt x="0" y="1303333"/>
                    </a:lnTo>
                    <a:close/>
                  </a:path>
                </a:pathLst>
              </a:custGeom>
              <a:gradFill flip="none" rotWithShape="1">
                <a:gsLst>
                  <a:gs pos="36000">
                    <a:schemeClr val="accent1">
                      <a:tint val="66000"/>
                      <a:satMod val="160000"/>
                      <a:alpha val="35000"/>
                    </a:schemeClr>
                  </a:gs>
                  <a:gs pos="66000">
                    <a:schemeClr val="accent1">
                      <a:tint val="44500"/>
                      <a:satMod val="160000"/>
                    </a:schemeClr>
                  </a:gs>
                  <a:gs pos="96000">
                    <a:schemeClr val="accent1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Paralelogramo 22"/>
              <p:cNvSpPr/>
              <p:nvPr/>
            </p:nvSpPr>
            <p:spPr>
              <a:xfrm>
                <a:off x="1115617" y="4646503"/>
                <a:ext cx="5401593" cy="505296"/>
              </a:xfrm>
              <a:custGeom>
                <a:avLst/>
                <a:gdLst>
                  <a:gd name="connsiteX0" fmla="*/ 0 w 5416732"/>
                  <a:gd name="connsiteY0" fmla="*/ 850055 h 850055"/>
                  <a:gd name="connsiteX1" fmla="*/ 1332623 w 5416732"/>
                  <a:gd name="connsiteY1" fmla="*/ 0 h 850055"/>
                  <a:gd name="connsiteX2" fmla="*/ 5416732 w 5416732"/>
                  <a:gd name="connsiteY2" fmla="*/ 0 h 850055"/>
                  <a:gd name="connsiteX3" fmla="*/ 4084109 w 5416732"/>
                  <a:gd name="connsiteY3" fmla="*/ 850055 h 850055"/>
                  <a:gd name="connsiteX4" fmla="*/ 0 w 5416732"/>
                  <a:gd name="connsiteY4" fmla="*/ 850055 h 850055"/>
                  <a:gd name="connsiteX0" fmla="*/ 0 w 5416732"/>
                  <a:gd name="connsiteY0" fmla="*/ 850055 h 873204"/>
                  <a:gd name="connsiteX1" fmla="*/ 1332623 w 5416732"/>
                  <a:gd name="connsiteY1" fmla="*/ 0 h 873204"/>
                  <a:gd name="connsiteX2" fmla="*/ 5416732 w 5416732"/>
                  <a:gd name="connsiteY2" fmla="*/ 0 h 873204"/>
                  <a:gd name="connsiteX3" fmla="*/ 1097841 w 5416732"/>
                  <a:gd name="connsiteY3" fmla="*/ 873204 h 873204"/>
                  <a:gd name="connsiteX4" fmla="*/ 0 w 5416732"/>
                  <a:gd name="connsiteY4" fmla="*/ 850055 h 873204"/>
                  <a:gd name="connsiteX0" fmla="*/ 0 w 5416732"/>
                  <a:gd name="connsiteY0" fmla="*/ 850055 h 853666"/>
                  <a:gd name="connsiteX1" fmla="*/ 1332623 w 5416732"/>
                  <a:gd name="connsiteY1" fmla="*/ 0 h 853666"/>
                  <a:gd name="connsiteX2" fmla="*/ 5416732 w 5416732"/>
                  <a:gd name="connsiteY2" fmla="*/ 0 h 853666"/>
                  <a:gd name="connsiteX3" fmla="*/ 1113471 w 5416732"/>
                  <a:gd name="connsiteY3" fmla="*/ 853666 h 853666"/>
                  <a:gd name="connsiteX4" fmla="*/ 0 w 5416732"/>
                  <a:gd name="connsiteY4" fmla="*/ 850055 h 853666"/>
                  <a:gd name="connsiteX0" fmla="*/ 0 w 5416732"/>
                  <a:gd name="connsiteY0" fmla="*/ 850055 h 853666"/>
                  <a:gd name="connsiteX1" fmla="*/ 1305269 w 5416732"/>
                  <a:gd name="connsiteY1" fmla="*/ 0 h 853666"/>
                  <a:gd name="connsiteX2" fmla="*/ 5416732 w 5416732"/>
                  <a:gd name="connsiteY2" fmla="*/ 0 h 853666"/>
                  <a:gd name="connsiteX3" fmla="*/ 1113471 w 5416732"/>
                  <a:gd name="connsiteY3" fmla="*/ 853666 h 853666"/>
                  <a:gd name="connsiteX4" fmla="*/ 0 w 5416732"/>
                  <a:gd name="connsiteY4" fmla="*/ 850055 h 853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16732" h="853666">
                    <a:moveTo>
                      <a:pt x="0" y="850055"/>
                    </a:moveTo>
                    <a:lnTo>
                      <a:pt x="1305269" y="0"/>
                    </a:lnTo>
                    <a:lnTo>
                      <a:pt x="5416732" y="0"/>
                    </a:lnTo>
                    <a:lnTo>
                      <a:pt x="1113471" y="853666"/>
                    </a:lnTo>
                    <a:lnTo>
                      <a:pt x="0" y="850055"/>
                    </a:lnTo>
                    <a:close/>
                  </a:path>
                </a:pathLst>
              </a:custGeom>
              <a:gradFill flip="none" rotWithShape="1">
                <a:gsLst>
                  <a:gs pos="36000">
                    <a:schemeClr val="accent1">
                      <a:tint val="66000"/>
                      <a:satMod val="160000"/>
                      <a:alpha val="35000"/>
                    </a:schemeClr>
                  </a:gs>
                  <a:gs pos="66000">
                    <a:schemeClr val="accent1">
                      <a:tint val="44500"/>
                      <a:satMod val="160000"/>
                    </a:schemeClr>
                  </a:gs>
                  <a:gs pos="96000">
                    <a:schemeClr val="accent1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22" name="CaixaDeTexto 21"/>
          <p:cNvSpPr txBox="1"/>
          <p:nvPr/>
        </p:nvSpPr>
        <p:spPr>
          <a:xfrm>
            <a:off x="3275855" y="5301208"/>
            <a:ext cx="4680521" cy="12241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noAutofit/>
          </a:bodyPr>
          <a:lstStyle/>
          <a:p>
            <a:endParaRPr lang="pt-BR" sz="14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600" dirty="0" smtClean="0"/>
              <a:t>Conteúdo espectral acima de 5 kHz é ruído digital.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16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600" dirty="0" smtClean="0"/>
              <a:t>Vamos limitar o sinal modulante em 1 kHz.</a:t>
            </a:r>
          </a:p>
        </p:txBody>
      </p:sp>
      <p:sp>
        <p:nvSpPr>
          <p:cNvPr id="36" name="CaixaDeTexto 35"/>
          <p:cNvSpPr txBox="1"/>
          <p:nvPr/>
        </p:nvSpPr>
        <p:spPr>
          <a:xfrm>
            <a:off x="8141210" y="404664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/>
              <a:t>Original</a:t>
            </a:r>
          </a:p>
        </p:txBody>
      </p:sp>
      <p:grpSp>
        <p:nvGrpSpPr>
          <p:cNvPr id="21" name="Grupo 20"/>
          <p:cNvGrpSpPr/>
          <p:nvPr/>
        </p:nvGrpSpPr>
        <p:grpSpPr>
          <a:xfrm>
            <a:off x="-14697" y="-16234"/>
            <a:ext cx="788079" cy="843818"/>
            <a:chOff x="-14697" y="-16234"/>
            <a:chExt cx="788079" cy="843818"/>
          </a:xfrm>
        </p:grpSpPr>
        <p:sp>
          <p:nvSpPr>
            <p:cNvPr id="24" name="Triângulo retângulo 23"/>
            <p:cNvSpPr/>
            <p:nvPr/>
          </p:nvSpPr>
          <p:spPr>
            <a:xfrm rot="5400000">
              <a:off x="-22762" y="31440"/>
              <a:ext cx="827584" cy="764704"/>
            </a:xfrm>
            <a:prstGeom prst="rtTriangl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36000" rIns="36000" rtlCol="0" anchor="ctr"/>
            <a:lstStyle/>
            <a:p>
              <a:pPr algn="ctr"/>
              <a:endParaRPr lang="pt-BR" b="1" dirty="0"/>
            </a:p>
          </p:txBody>
        </p:sp>
        <p:sp>
          <p:nvSpPr>
            <p:cNvPr id="25" name="Retângulo 24"/>
            <p:cNvSpPr/>
            <p:nvPr/>
          </p:nvSpPr>
          <p:spPr>
            <a:xfrm rot="18780000">
              <a:off x="-63449" y="32518"/>
              <a:ext cx="558454" cy="46095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 anchorCtr="0"/>
            <a:lstStyle/>
            <a:p>
              <a:pPr algn="ctr"/>
              <a:r>
                <a:rPr lang="pt-BR" b="1" dirty="0" smtClean="0"/>
                <a:t>AM</a:t>
              </a:r>
              <a:endParaRPr lang="pt-B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2229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210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2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9" t="39581" r="3953" b="22644"/>
          <a:stretch/>
        </p:blipFill>
        <p:spPr bwMode="auto">
          <a:xfrm>
            <a:off x="1403648" y="4556442"/>
            <a:ext cx="6572487" cy="1896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4" t="39066" r="3998" b="22095"/>
          <a:stretch/>
        </p:blipFill>
        <p:spPr bwMode="auto">
          <a:xfrm>
            <a:off x="1376722" y="2636912"/>
            <a:ext cx="6607065" cy="1896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0000FF"/>
                </a:solidFill>
              </a:rPr>
              <a:t>Experimento 1</a:t>
            </a:r>
            <a:endParaRPr lang="pt-BR" dirty="0">
              <a:solidFill>
                <a:srgbClr val="0000FF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Modulação e Demodulação</a:t>
            </a:r>
            <a:r>
              <a:rPr lang="pt-BR" b="1" dirty="0" smtClean="0"/>
              <a:t> </a:t>
            </a:r>
            <a:r>
              <a:rPr lang="pt-BR" b="1" dirty="0"/>
              <a:t>AM</a:t>
            </a:r>
            <a:r>
              <a:rPr lang="pt-BR" dirty="0"/>
              <a:t> </a:t>
            </a:r>
            <a:r>
              <a:rPr lang="pt-BR" b="1" dirty="0" smtClean="0"/>
              <a:t>DSB</a:t>
            </a:r>
            <a:endParaRPr lang="pt-BR" dirty="0" smtClean="0"/>
          </a:p>
          <a:p>
            <a:pPr lvl="1"/>
            <a:r>
              <a:rPr lang="pt-BR" dirty="0" smtClean="0"/>
              <a:t>AM DSB ou DSB-FC (</a:t>
            </a:r>
            <a:r>
              <a:rPr lang="en-US" i="1" dirty="0" smtClean="0"/>
              <a:t>Full Carrier</a:t>
            </a:r>
            <a:r>
              <a:rPr lang="pt-BR" dirty="0" smtClean="0"/>
              <a:t>)</a:t>
            </a:r>
          </a:p>
          <a:p>
            <a:pPr lvl="1"/>
            <a:r>
              <a:rPr lang="pt-BR" dirty="0" smtClean="0"/>
              <a:t>Sinal banda-base limitado em 1 kHz (filtro passa baixa)</a:t>
            </a:r>
          </a:p>
          <a:p>
            <a:pPr lvl="2"/>
            <a:r>
              <a:rPr lang="pt-BR" sz="1600" dirty="0" smtClean="0"/>
              <a:t>Formato WAV</a:t>
            </a:r>
            <a:r>
              <a:rPr lang="pt-BR" sz="1600" dirty="0"/>
              <a:t>;</a:t>
            </a:r>
            <a:r>
              <a:rPr lang="pt-BR" sz="1600" dirty="0" smtClean="0"/>
              <a:t> 2,1 s</a:t>
            </a:r>
            <a:r>
              <a:rPr lang="pt-BR" sz="1600" dirty="0"/>
              <a:t>;</a:t>
            </a:r>
            <a:r>
              <a:rPr lang="pt-BR" sz="1600" dirty="0" smtClean="0"/>
              <a:t> </a:t>
            </a:r>
            <a:r>
              <a:rPr lang="pt-BR" sz="1600" dirty="0"/>
              <a:t>181 </a:t>
            </a:r>
            <a:r>
              <a:rPr lang="pt-BR" sz="1600" dirty="0" err="1" smtClean="0"/>
              <a:t>kB</a:t>
            </a:r>
            <a:r>
              <a:rPr lang="pt-BR" sz="1600" dirty="0"/>
              <a:t>;</a:t>
            </a:r>
            <a:r>
              <a:rPr lang="pt-BR" sz="1600" dirty="0" smtClean="0"/>
              <a:t> mono; PCM; 16 bits; 44.100 Hz; 705,6 </a:t>
            </a:r>
            <a:r>
              <a:rPr lang="pt-BR" sz="1600" dirty="0" err="1" smtClean="0"/>
              <a:t>kbps</a:t>
            </a:r>
            <a:endParaRPr lang="pt-BR" sz="16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Cláudio A. Fleury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32</a:t>
            </a:fld>
            <a:endParaRPr lang="pt-BR"/>
          </a:p>
        </p:txBody>
      </p:sp>
      <p:pic>
        <p:nvPicPr>
          <p:cNvPr id="19" name="Sistemas_de_Cxo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2400" y="693103"/>
            <a:ext cx="609600" cy="60960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371629" y="3645024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/>
              <a:t>Original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94956" y="5168225"/>
            <a:ext cx="1308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 smtClean="0"/>
              <a:t>Filtrado</a:t>
            </a:r>
          </a:p>
          <a:p>
            <a:pPr algn="ctr"/>
            <a:r>
              <a:rPr lang="pt-BR" sz="1200" dirty="0" smtClean="0"/>
              <a:t>Passa baixa, 1 kHz</a:t>
            </a:r>
          </a:p>
          <a:p>
            <a:pPr algn="ctr"/>
            <a:r>
              <a:rPr lang="pt-BR" sz="1200" dirty="0" smtClean="0"/>
              <a:t>-24 </a:t>
            </a:r>
            <a:r>
              <a:rPr lang="pt-BR" sz="1200" dirty="0" err="1" smtClean="0"/>
              <a:t>db</a:t>
            </a:r>
            <a:r>
              <a:rPr lang="pt-BR" sz="1200" dirty="0" smtClean="0"/>
              <a:t>/oitava</a:t>
            </a:r>
          </a:p>
        </p:txBody>
      </p:sp>
      <p:sp>
        <p:nvSpPr>
          <p:cNvPr id="9" name="Elipse 8"/>
          <p:cNvSpPr/>
          <p:nvPr/>
        </p:nvSpPr>
        <p:spPr>
          <a:xfrm>
            <a:off x="1763688" y="3501008"/>
            <a:ext cx="576064" cy="282515"/>
          </a:xfrm>
          <a:prstGeom prst="ellipse">
            <a:avLst/>
          </a:prstGeom>
          <a:solidFill>
            <a:schemeClr val="accent1">
              <a:alpha val="29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/>
          <p:cNvSpPr/>
          <p:nvPr/>
        </p:nvSpPr>
        <p:spPr>
          <a:xfrm>
            <a:off x="1763688" y="5445224"/>
            <a:ext cx="576064" cy="282515"/>
          </a:xfrm>
          <a:prstGeom prst="ellipse">
            <a:avLst/>
          </a:prstGeom>
          <a:solidFill>
            <a:schemeClr val="accent1">
              <a:alpha val="29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1645077" y="5733256"/>
            <a:ext cx="8386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 smtClean="0"/>
              <a:t>Atraso do FPB</a:t>
            </a: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95"/>
          <a:stretch/>
        </p:blipFill>
        <p:spPr bwMode="auto">
          <a:xfrm>
            <a:off x="1505375" y="2636912"/>
            <a:ext cx="6378993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CaixaDeTexto 27"/>
          <p:cNvSpPr txBox="1"/>
          <p:nvPr/>
        </p:nvSpPr>
        <p:spPr>
          <a:xfrm>
            <a:off x="8141210" y="404664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/>
              <a:t>Original</a:t>
            </a:r>
          </a:p>
        </p:txBody>
      </p:sp>
      <p:sp>
        <p:nvSpPr>
          <p:cNvPr id="30" name="CaixaDeTexto 29"/>
          <p:cNvSpPr txBox="1"/>
          <p:nvPr/>
        </p:nvSpPr>
        <p:spPr>
          <a:xfrm>
            <a:off x="8141209" y="1556792"/>
            <a:ext cx="662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/>
              <a:t>Filtrado</a:t>
            </a:r>
          </a:p>
        </p:txBody>
      </p:sp>
      <p:pic>
        <p:nvPicPr>
          <p:cNvPr id="12" name="Sistemas_de_Cxo_FPB_1kHz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03589" y="1848259"/>
            <a:ext cx="609600" cy="609600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1376722" y="2636912"/>
            <a:ext cx="6599413" cy="3816424"/>
            <a:chOff x="1376722" y="2636912"/>
            <a:chExt cx="6599413" cy="3816424"/>
          </a:xfrm>
        </p:grpSpPr>
        <p:sp>
          <p:nvSpPr>
            <p:cNvPr id="11" name="Quadro 10"/>
            <p:cNvSpPr/>
            <p:nvPr/>
          </p:nvSpPr>
          <p:spPr>
            <a:xfrm>
              <a:off x="1376722" y="2636912"/>
              <a:ext cx="1323070" cy="2088232"/>
            </a:xfrm>
            <a:prstGeom prst="frame">
              <a:avLst>
                <a:gd name="adj1" fmla="val 15628"/>
              </a:avLst>
            </a:prstGeom>
            <a:solidFill>
              <a:schemeClr val="accent6">
                <a:lumMod val="7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grpSp>
          <p:nvGrpSpPr>
            <p:cNvPr id="15" name="Grupo 14"/>
            <p:cNvGrpSpPr/>
            <p:nvPr/>
          </p:nvGrpSpPr>
          <p:grpSpPr>
            <a:xfrm>
              <a:off x="1376722" y="2636912"/>
              <a:ext cx="6599413" cy="3816424"/>
              <a:chOff x="1376722" y="2636912"/>
              <a:chExt cx="6599413" cy="3816424"/>
            </a:xfrm>
            <a:solidFill>
              <a:schemeClr val="accent6">
                <a:lumMod val="75000"/>
                <a:alpha val="51000"/>
              </a:schemeClr>
            </a:solidFill>
          </p:grpSpPr>
          <p:sp>
            <p:nvSpPr>
              <p:cNvPr id="13" name="Retângulo 12"/>
              <p:cNvSpPr/>
              <p:nvPr/>
            </p:nvSpPr>
            <p:spPr>
              <a:xfrm>
                <a:off x="2699792" y="2636912"/>
                <a:ext cx="5276343" cy="38164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13"/>
              <p:cNvSpPr/>
              <p:nvPr/>
            </p:nvSpPr>
            <p:spPr>
              <a:xfrm>
                <a:off x="1376722" y="4725144"/>
                <a:ext cx="1323070" cy="17281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24" name="Grupo 23"/>
          <p:cNvGrpSpPr/>
          <p:nvPr/>
        </p:nvGrpSpPr>
        <p:grpSpPr>
          <a:xfrm>
            <a:off x="-14697" y="-16234"/>
            <a:ext cx="788079" cy="843818"/>
            <a:chOff x="-14697" y="-16234"/>
            <a:chExt cx="788079" cy="843818"/>
          </a:xfrm>
        </p:grpSpPr>
        <p:sp>
          <p:nvSpPr>
            <p:cNvPr id="25" name="Triângulo retângulo 24"/>
            <p:cNvSpPr/>
            <p:nvPr/>
          </p:nvSpPr>
          <p:spPr>
            <a:xfrm rot="5400000">
              <a:off x="-22762" y="31440"/>
              <a:ext cx="827584" cy="764704"/>
            </a:xfrm>
            <a:prstGeom prst="rtTriangl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36000" rIns="36000" rtlCol="0" anchor="ctr"/>
            <a:lstStyle/>
            <a:p>
              <a:pPr algn="ctr"/>
              <a:endParaRPr lang="pt-BR" b="1" dirty="0"/>
            </a:p>
          </p:txBody>
        </p:sp>
        <p:sp>
          <p:nvSpPr>
            <p:cNvPr id="27" name="Retângulo 26"/>
            <p:cNvSpPr/>
            <p:nvPr/>
          </p:nvSpPr>
          <p:spPr>
            <a:xfrm rot="18780000">
              <a:off x="-63449" y="32518"/>
              <a:ext cx="558454" cy="46095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 anchorCtr="0"/>
            <a:lstStyle/>
            <a:p>
              <a:pPr algn="ctr"/>
              <a:r>
                <a:rPr lang="pt-BR" b="1" dirty="0" smtClean="0"/>
                <a:t>AM</a:t>
              </a:r>
              <a:endParaRPr lang="pt-B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0671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210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210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0000FF"/>
                </a:solidFill>
              </a:rPr>
              <a:t>Experimento 1</a:t>
            </a:r>
            <a:endParaRPr lang="pt-BR" dirty="0">
              <a:solidFill>
                <a:srgbClr val="0000FF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Modulação e </a:t>
            </a:r>
            <a:r>
              <a:rPr lang="pt-BR" b="1" dirty="0" smtClean="0"/>
              <a:t>Demodulação </a:t>
            </a:r>
            <a:r>
              <a:rPr lang="pt-BR" b="1" dirty="0"/>
              <a:t>AM</a:t>
            </a:r>
            <a:r>
              <a:rPr lang="pt-BR" dirty="0"/>
              <a:t> </a:t>
            </a:r>
            <a:r>
              <a:rPr lang="pt-BR" b="1" dirty="0" smtClean="0"/>
              <a:t>DSB</a:t>
            </a:r>
            <a:endParaRPr lang="pt-BR" dirty="0" smtClean="0"/>
          </a:p>
          <a:p>
            <a:pPr lvl="1"/>
            <a:r>
              <a:rPr lang="pt-BR" dirty="0" smtClean="0"/>
              <a:t>Modulação AM DSB-FC</a:t>
            </a:r>
          </a:p>
          <a:p>
            <a:pPr lvl="2"/>
            <a:r>
              <a:rPr lang="pt-BR" dirty="0" smtClean="0"/>
              <a:t>Multiplicação do sinal modulante por uma senóide (portadora 3 kHz):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Cláudio A. Fleury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33</a:t>
            </a:fld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8141210" y="40466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/>
              <a:t>Modulado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2" t="5236" r="8507" b="4208"/>
          <a:stretch/>
        </p:blipFill>
        <p:spPr>
          <a:xfrm>
            <a:off x="883210" y="2276872"/>
            <a:ext cx="7492621" cy="4203511"/>
          </a:xfrm>
          <a:prstGeom prst="rect">
            <a:avLst/>
          </a:prstGeom>
        </p:spPr>
      </p:pic>
      <p:pic>
        <p:nvPicPr>
          <p:cNvPr id="18" name="Sistemas_de_Cxo_AM_DSB_FC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50946" y="764704"/>
            <a:ext cx="609600" cy="609600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-14697" y="-16234"/>
            <a:ext cx="788079" cy="843818"/>
            <a:chOff x="-14697" y="-16234"/>
            <a:chExt cx="788079" cy="843818"/>
          </a:xfrm>
        </p:grpSpPr>
        <p:sp>
          <p:nvSpPr>
            <p:cNvPr id="12" name="Triângulo retângulo 11"/>
            <p:cNvSpPr/>
            <p:nvPr/>
          </p:nvSpPr>
          <p:spPr>
            <a:xfrm rot="5400000">
              <a:off x="-22762" y="31440"/>
              <a:ext cx="827584" cy="764704"/>
            </a:xfrm>
            <a:prstGeom prst="rtTriangl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36000" rIns="36000" rtlCol="0" anchor="ctr"/>
            <a:lstStyle/>
            <a:p>
              <a:pPr algn="ctr"/>
              <a:endParaRPr lang="pt-BR" b="1" dirty="0"/>
            </a:p>
          </p:txBody>
        </p:sp>
        <p:sp>
          <p:nvSpPr>
            <p:cNvPr id="13" name="Retângulo 12"/>
            <p:cNvSpPr/>
            <p:nvPr/>
          </p:nvSpPr>
          <p:spPr>
            <a:xfrm rot="18780000">
              <a:off x="-63449" y="32518"/>
              <a:ext cx="558454" cy="46095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 anchorCtr="0"/>
            <a:lstStyle/>
            <a:p>
              <a:pPr algn="ctr"/>
              <a:r>
                <a:rPr lang="pt-BR" b="1" dirty="0" smtClean="0"/>
                <a:t>AM</a:t>
              </a:r>
              <a:endParaRPr lang="pt-B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0454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0000FF"/>
                </a:solidFill>
              </a:rPr>
              <a:t>Experimento 1</a:t>
            </a:r>
            <a:endParaRPr lang="pt-BR" dirty="0">
              <a:solidFill>
                <a:srgbClr val="0000FF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 rot="16200000">
            <a:off x="-2417440" y="3099103"/>
            <a:ext cx="5915000" cy="1080120"/>
          </a:xfrm>
        </p:spPr>
        <p:txBody>
          <a:bodyPr/>
          <a:lstStyle/>
          <a:p>
            <a:r>
              <a:rPr lang="pt-BR" b="1" dirty="0"/>
              <a:t>Modulação </a:t>
            </a:r>
            <a:r>
              <a:rPr lang="pt-BR" b="1" dirty="0">
                <a:solidFill>
                  <a:schemeClr val="bg1">
                    <a:lumMod val="75000"/>
                  </a:schemeClr>
                </a:solidFill>
              </a:rPr>
              <a:t>e </a:t>
            </a:r>
            <a:r>
              <a:rPr lang="pt-BR" b="1" dirty="0" smtClean="0">
                <a:solidFill>
                  <a:schemeClr val="bg1">
                    <a:lumMod val="75000"/>
                  </a:schemeClr>
                </a:solidFill>
              </a:rPr>
              <a:t>Demodulação </a:t>
            </a:r>
            <a:r>
              <a:rPr lang="pt-BR" b="1" dirty="0"/>
              <a:t>AM</a:t>
            </a:r>
            <a:r>
              <a:rPr lang="pt-BR" dirty="0"/>
              <a:t> </a:t>
            </a:r>
            <a:r>
              <a:rPr lang="pt-BR" b="1" dirty="0" smtClean="0"/>
              <a:t>DSB-FC</a:t>
            </a:r>
            <a:endParaRPr lang="pt-BR" dirty="0" smtClean="0"/>
          </a:p>
          <a:p>
            <a:pPr lvl="1"/>
            <a:r>
              <a:rPr lang="pt-BR" dirty="0" smtClean="0"/>
              <a:t>Script Python 2.7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Cláudio A. Fleury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34</a:t>
            </a:fld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025696" y="836712"/>
            <a:ext cx="7771014" cy="575087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r>
              <a:rPr lang="pt-BR" sz="1200" dirty="0">
                <a:solidFill>
                  <a:srgbClr val="0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#%% </a:t>
            </a:r>
            <a:r>
              <a:rPr lang="pt-BR" sz="1200" dirty="0" smtClean="0">
                <a:solidFill>
                  <a:srgbClr val="0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AM-DSB-FC</a:t>
            </a:r>
            <a:endParaRPr lang="pt-BR" sz="1200" dirty="0">
              <a:solidFill>
                <a:srgbClr val="00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2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pt-BR" sz="1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wave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2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open; </a:t>
            </a:r>
            <a:r>
              <a:rPr lang="pt-BR" sz="12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pt-B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2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unpack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pack</a:t>
            </a:r>
          </a:p>
          <a:p>
            <a:r>
              <a:rPr lang="pt-BR" sz="12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2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arange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cos,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int16</a:t>
            </a:r>
          </a:p>
          <a:p>
            <a:endParaRPr lang="pt-B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fs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44100.0 </a:t>
            </a:r>
            <a:r>
              <a:rPr lang="pt-B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pt-BR" sz="1200" dirty="0" smtClean="0">
                <a:solidFill>
                  <a:srgbClr val="0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200" dirty="0">
                <a:solidFill>
                  <a:srgbClr val="0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amostras/</a:t>
            </a:r>
            <a:r>
              <a:rPr lang="pt-BR" sz="1200" dirty="0" err="1">
                <a:solidFill>
                  <a:srgbClr val="0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seg</a:t>
            </a:r>
            <a:endParaRPr lang="pt-BR" sz="1200" dirty="0">
              <a:solidFill>
                <a:srgbClr val="00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bandabase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open("Sistemas_de_Cxo_FPB_1kHz.wav", "r")</a:t>
            </a:r>
          </a:p>
          <a:p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amdsb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open("Sistemas_de_Cxo_AM_DSB_FC.wav", "w")</a:t>
            </a:r>
          </a:p>
          <a:p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amdsb.setnchannels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(1);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amdsb.setsampwidth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(2);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amdsb.setframerate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fs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pt-B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200" dirty="0">
                <a:solidFill>
                  <a:srgbClr val="0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lê arquivo .</a:t>
            </a:r>
            <a:r>
              <a:rPr lang="pt-BR" sz="1200" dirty="0" err="1">
                <a:solidFill>
                  <a:srgbClr val="0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wav</a:t>
            </a:r>
            <a:r>
              <a:rPr lang="pt-BR" sz="1200" dirty="0">
                <a:solidFill>
                  <a:srgbClr val="0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 sinal modulante: m(t)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 = [] </a:t>
            </a:r>
            <a:r>
              <a:rPr lang="pt-B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pt-BR" sz="1200" dirty="0" smtClean="0">
                <a:solidFill>
                  <a:srgbClr val="0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200" dirty="0">
                <a:solidFill>
                  <a:srgbClr val="0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lista vazia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for n in range(0,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bandabase.getnframes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()):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pt-BR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m.extend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([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unpack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('h',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bandabase.readframes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(1))[0]/32768.0 ])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 =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(m)</a:t>
            </a:r>
          </a:p>
          <a:p>
            <a:r>
              <a:rPr lang="pt-BR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fc</a:t>
            </a:r>
            <a:r>
              <a:rPr lang="pt-B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 3000; Ac = 1.0;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ka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1.0 </a:t>
            </a:r>
            <a:r>
              <a:rPr lang="pt-BR" sz="1200" dirty="0" smtClean="0">
                <a:solidFill>
                  <a:srgbClr val="0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200" dirty="0">
                <a:solidFill>
                  <a:srgbClr val="0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Hz; V; índice de modulação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 =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arange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(m)) </a:t>
            </a:r>
            <a:r>
              <a:rPr lang="pt-B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1200" dirty="0" smtClean="0">
                <a:solidFill>
                  <a:srgbClr val="0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200" dirty="0">
                <a:solidFill>
                  <a:srgbClr val="0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 de tempo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 = Ac*cos(2*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fc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*n/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fs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pt-B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1200" dirty="0" smtClean="0">
                <a:solidFill>
                  <a:srgbClr val="0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200" dirty="0">
                <a:solidFill>
                  <a:srgbClr val="0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portadora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 = Ac*(1 +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ka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*m)*c </a:t>
            </a:r>
            <a:r>
              <a:rPr lang="pt-B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1200" dirty="0" smtClean="0">
                <a:solidFill>
                  <a:srgbClr val="0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200" dirty="0">
                <a:solidFill>
                  <a:srgbClr val="0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sinal AM-DSB-FC</a:t>
            </a:r>
          </a:p>
          <a:p>
            <a:endParaRPr lang="pt-B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200" dirty="0">
                <a:solidFill>
                  <a:srgbClr val="0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salva arquivo .</a:t>
            </a:r>
            <a:r>
              <a:rPr lang="pt-BR" sz="1200" dirty="0" err="1">
                <a:solidFill>
                  <a:srgbClr val="0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wav</a:t>
            </a:r>
            <a:r>
              <a:rPr lang="pt-BR" sz="1200" dirty="0">
                <a:solidFill>
                  <a:srgbClr val="0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 sinal modulado AM-DSB-FC</a:t>
            </a:r>
          </a:p>
          <a:p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amdsb.writeframes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(s*32767,dtype=int16</a:t>
            </a:r>
            <a:r>
              <a:rPr lang="pt-B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)); </a:t>
            </a:r>
            <a:r>
              <a:rPr lang="pt-BR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bandabase.close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amdsb.close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pt-B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200" dirty="0">
                <a:solidFill>
                  <a:srgbClr val="0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zoom </a:t>
            </a:r>
            <a:r>
              <a:rPr lang="pt-BR" sz="1200" dirty="0" smtClean="0">
                <a:solidFill>
                  <a:srgbClr val="0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temporal do </a:t>
            </a:r>
            <a:r>
              <a:rPr lang="pt-BR" sz="1200" dirty="0">
                <a:solidFill>
                  <a:srgbClr val="0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sinal modulado</a:t>
            </a:r>
          </a:p>
          <a:p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tinf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0.95;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tsup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1.0; a =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tinf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fs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 b =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tsup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fs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nz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n[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a:b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];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mz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m[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a:b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];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sz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s[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a:b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 # zoom</a:t>
            </a:r>
          </a:p>
          <a:p>
            <a:endParaRPr lang="pt-B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subplot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(211);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(n/fs,m+1.,'k--',n/fs,-m-1,'k--');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(n/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fs,s,'r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(n/fs,m,'b',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=3);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((0,2.1)); grid('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');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('Sinal AM-DSB-SC')</a:t>
            </a:r>
          </a:p>
          <a:p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subplot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(212);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nz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/fs,mz+1,'b',lw=3);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nz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/fs,-mz-1,'b',lw=3);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nz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/fs,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sz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,'r'); grid('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pt-B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'); </a:t>
            </a:r>
            <a:r>
              <a:rPr lang="pt-BR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tinf,tsup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)); grid('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pt-B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r>
              <a:rPr lang="pt-BR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('Zoom: %3.2f a %3.2f s' % (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tinf,tsup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));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('t (s</a:t>
            </a:r>
            <a:r>
              <a:rPr lang="pt-B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)')</a:t>
            </a:r>
            <a:endParaRPr lang="pt-B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8" name="Grupo 7"/>
          <p:cNvGrpSpPr/>
          <p:nvPr/>
        </p:nvGrpSpPr>
        <p:grpSpPr>
          <a:xfrm>
            <a:off x="-14697" y="-16234"/>
            <a:ext cx="788079" cy="843818"/>
            <a:chOff x="-14697" y="-16234"/>
            <a:chExt cx="788079" cy="843818"/>
          </a:xfrm>
        </p:grpSpPr>
        <p:sp>
          <p:nvSpPr>
            <p:cNvPr id="9" name="Triângulo retângulo 8"/>
            <p:cNvSpPr/>
            <p:nvPr/>
          </p:nvSpPr>
          <p:spPr>
            <a:xfrm rot="5400000">
              <a:off x="-22762" y="31440"/>
              <a:ext cx="827584" cy="764704"/>
            </a:xfrm>
            <a:prstGeom prst="rtTriangl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36000" rIns="36000" rtlCol="0" anchor="ctr"/>
            <a:lstStyle/>
            <a:p>
              <a:pPr algn="ctr"/>
              <a:endParaRPr lang="pt-BR" b="1" dirty="0"/>
            </a:p>
          </p:txBody>
        </p:sp>
        <p:sp>
          <p:nvSpPr>
            <p:cNvPr id="10" name="Retângulo 9"/>
            <p:cNvSpPr/>
            <p:nvPr/>
          </p:nvSpPr>
          <p:spPr>
            <a:xfrm rot="18780000">
              <a:off x="-63449" y="32518"/>
              <a:ext cx="558454" cy="46095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 anchorCtr="0"/>
            <a:lstStyle/>
            <a:p>
              <a:pPr algn="ctr"/>
              <a:r>
                <a:rPr lang="pt-BR" b="1" dirty="0" smtClean="0"/>
                <a:t>AM</a:t>
              </a:r>
              <a:endParaRPr lang="pt-B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2907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0000FF"/>
                </a:solidFill>
              </a:rPr>
              <a:t>Experimento 1</a:t>
            </a:r>
            <a:endParaRPr lang="pt-BR" dirty="0">
              <a:solidFill>
                <a:srgbClr val="0000FF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Modulação e </a:t>
            </a:r>
            <a:r>
              <a:rPr lang="pt-BR" b="1" dirty="0" smtClean="0"/>
              <a:t>Demodulação </a:t>
            </a:r>
            <a:r>
              <a:rPr lang="pt-BR" b="1" dirty="0"/>
              <a:t>AM</a:t>
            </a:r>
            <a:r>
              <a:rPr lang="pt-BR" dirty="0"/>
              <a:t> </a:t>
            </a:r>
            <a:r>
              <a:rPr lang="pt-BR" b="1" dirty="0" smtClean="0"/>
              <a:t>DSB</a:t>
            </a:r>
            <a:endParaRPr lang="pt-BR" dirty="0" smtClean="0"/>
          </a:p>
          <a:p>
            <a:pPr lvl="1"/>
            <a:r>
              <a:rPr lang="pt-BR" dirty="0" smtClean="0"/>
              <a:t>Modulação AM DSB-FC</a:t>
            </a:r>
          </a:p>
          <a:p>
            <a:pPr lvl="2"/>
            <a:r>
              <a:rPr lang="pt-BR" dirty="0" smtClean="0"/>
              <a:t>Multiplicação do sinal modulante por uma senóide (portadora 3 kHz):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Cláudio A. Fleury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35</a:t>
            </a:fld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8141210" y="40466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/>
              <a:t>Modulado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2" t="5236" r="8507" b="4208"/>
          <a:stretch/>
        </p:blipFill>
        <p:spPr>
          <a:xfrm>
            <a:off x="1531250" y="2852936"/>
            <a:ext cx="6209102" cy="3483431"/>
          </a:xfrm>
          <a:prstGeom prst="rect">
            <a:avLst/>
          </a:prstGeom>
        </p:spPr>
      </p:pic>
      <p:pic>
        <p:nvPicPr>
          <p:cNvPr id="17" name="Sistemas_de_Cxo_AM_DSB_FC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50946" y="694180"/>
            <a:ext cx="609600" cy="609600"/>
          </a:xfrm>
          <a:prstGeom prst="rect">
            <a:avLst/>
          </a:prstGeom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21" b="15000"/>
          <a:stretch/>
        </p:blipFill>
        <p:spPr bwMode="auto">
          <a:xfrm>
            <a:off x="1558454" y="2276872"/>
            <a:ext cx="6054295" cy="4519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upo 11"/>
          <p:cNvGrpSpPr/>
          <p:nvPr/>
        </p:nvGrpSpPr>
        <p:grpSpPr>
          <a:xfrm>
            <a:off x="1331640" y="2222280"/>
            <a:ext cx="6281109" cy="4447079"/>
            <a:chOff x="950548" y="2222280"/>
            <a:chExt cx="6641360" cy="4447079"/>
          </a:xfrm>
        </p:grpSpPr>
        <p:sp>
          <p:nvSpPr>
            <p:cNvPr id="13" name="Quadro 12"/>
            <p:cNvSpPr/>
            <p:nvPr/>
          </p:nvSpPr>
          <p:spPr>
            <a:xfrm>
              <a:off x="950548" y="2222280"/>
              <a:ext cx="2653421" cy="2101755"/>
            </a:xfrm>
            <a:prstGeom prst="frame">
              <a:avLst>
                <a:gd name="adj1" fmla="val 11082"/>
              </a:avLst>
            </a:prstGeom>
            <a:solidFill>
              <a:schemeClr val="accent6">
                <a:lumMod val="7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grpSp>
          <p:nvGrpSpPr>
            <p:cNvPr id="14" name="Grupo 13"/>
            <p:cNvGrpSpPr/>
            <p:nvPr/>
          </p:nvGrpSpPr>
          <p:grpSpPr>
            <a:xfrm>
              <a:off x="1190372" y="2276873"/>
              <a:ext cx="6401536" cy="4392486"/>
              <a:chOff x="1190372" y="2276873"/>
              <a:chExt cx="6401536" cy="4392486"/>
            </a:xfrm>
            <a:solidFill>
              <a:schemeClr val="accent6">
                <a:lumMod val="75000"/>
                <a:alpha val="51000"/>
              </a:schemeClr>
            </a:solidFill>
          </p:grpSpPr>
          <p:sp>
            <p:nvSpPr>
              <p:cNvPr id="15" name="Retângulo 14"/>
              <p:cNvSpPr/>
              <p:nvPr/>
            </p:nvSpPr>
            <p:spPr>
              <a:xfrm>
                <a:off x="3603970" y="2276873"/>
                <a:ext cx="3987938" cy="439248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15"/>
              <p:cNvSpPr/>
              <p:nvPr/>
            </p:nvSpPr>
            <p:spPr>
              <a:xfrm>
                <a:off x="1190372" y="4324034"/>
                <a:ext cx="2413598" cy="23453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18" name="Grupo 17"/>
          <p:cNvGrpSpPr/>
          <p:nvPr/>
        </p:nvGrpSpPr>
        <p:grpSpPr>
          <a:xfrm>
            <a:off x="-14697" y="-16234"/>
            <a:ext cx="788079" cy="843818"/>
            <a:chOff x="-14697" y="-16234"/>
            <a:chExt cx="788079" cy="843818"/>
          </a:xfrm>
        </p:grpSpPr>
        <p:sp>
          <p:nvSpPr>
            <p:cNvPr id="19" name="Triângulo retângulo 18"/>
            <p:cNvSpPr/>
            <p:nvPr/>
          </p:nvSpPr>
          <p:spPr>
            <a:xfrm rot="5400000">
              <a:off x="-22762" y="31440"/>
              <a:ext cx="827584" cy="764704"/>
            </a:xfrm>
            <a:prstGeom prst="rtTriangl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36000" rIns="36000" rtlCol="0" anchor="ctr"/>
            <a:lstStyle/>
            <a:p>
              <a:pPr algn="ctr"/>
              <a:endParaRPr lang="pt-BR" b="1" dirty="0"/>
            </a:p>
          </p:txBody>
        </p:sp>
        <p:sp>
          <p:nvSpPr>
            <p:cNvPr id="20" name="Retângulo 19"/>
            <p:cNvSpPr/>
            <p:nvPr/>
          </p:nvSpPr>
          <p:spPr>
            <a:xfrm rot="18780000">
              <a:off x="-63449" y="32518"/>
              <a:ext cx="558454" cy="46095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 anchorCtr="0"/>
            <a:lstStyle/>
            <a:p>
              <a:pPr algn="ctr"/>
              <a:r>
                <a:rPr lang="pt-BR" b="1" dirty="0" smtClean="0"/>
                <a:t>AM</a:t>
              </a:r>
              <a:endParaRPr lang="pt-B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1535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05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4717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0000FF"/>
                </a:solidFill>
              </a:rPr>
              <a:t>Experimento 1</a:t>
            </a:r>
            <a:endParaRPr lang="pt-BR" dirty="0">
              <a:solidFill>
                <a:srgbClr val="0000FF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Modulação e </a:t>
            </a:r>
            <a:r>
              <a:rPr lang="pt-BR" b="1" dirty="0" smtClean="0"/>
              <a:t>Demodulação </a:t>
            </a:r>
            <a:r>
              <a:rPr lang="pt-BR" b="1" dirty="0"/>
              <a:t>AM</a:t>
            </a:r>
            <a:r>
              <a:rPr lang="pt-BR" dirty="0"/>
              <a:t> </a:t>
            </a:r>
            <a:r>
              <a:rPr lang="pt-BR" b="1" dirty="0" smtClean="0"/>
              <a:t>DSB</a:t>
            </a:r>
            <a:endParaRPr lang="pt-BR" dirty="0" smtClean="0"/>
          </a:p>
          <a:p>
            <a:pPr lvl="1"/>
            <a:r>
              <a:rPr lang="pt-BR" dirty="0" smtClean="0"/>
              <a:t>Demodulação AM DSB-FC</a:t>
            </a:r>
          </a:p>
          <a:p>
            <a:pPr lvl="2"/>
            <a:r>
              <a:rPr lang="pt-BR" dirty="0" smtClean="0"/>
              <a:t>Retificação e filtragem passa baixa: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Cláudio A. Fleury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36</a:t>
            </a:fld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8100392" y="404664"/>
            <a:ext cx="930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/>
              <a:t>Recuperado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1" t="6302" r="8481" b="3683"/>
          <a:stretch/>
        </p:blipFill>
        <p:spPr>
          <a:xfrm>
            <a:off x="852301" y="2330964"/>
            <a:ext cx="7523544" cy="4178460"/>
          </a:xfrm>
          <a:prstGeom prst="rect">
            <a:avLst/>
          </a:prstGeom>
        </p:spPr>
      </p:pic>
      <p:pic>
        <p:nvPicPr>
          <p:cNvPr id="11" name="Sistemas_de_Cxo_AM_DSB_FC_demodulado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60911" y="754005"/>
            <a:ext cx="609600" cy="609600"/>
          </a:xfrm>
          <a:prstGeom prst="rect">
            <a:avLst/>
          </a:prstGeom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01"/>
          <a:stretch/>
        </p:blipFill>
        <p:spPr bwMode="auto">
          <a:xfrm>
            <a:off x="1619672" y="2552858"/>
            <a:ext cx="6248400" cy="3703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CaixaDeTexto 20"/>
          <p:cNvSpPr txBox="1"/>
          <p:nvPr/>
        </p:nvSpPr>
        <p:spPr>
          <a:xfrm>
            <a:off x="7245569" y="404605"/>
            <a:ext cx="662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/>
              <a:t>Filtrado</a:t>
            </a:r>
          </a:p>
        </p:txBody>
      </p:sp>
      <p:pic>
        <p:nvPicPr>
          <p:cNvPr id="22" name="Sistemas_de_Cxo_FPB_1kHz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07949" y="696072"/>
            <a:ext cx="609600" cy="609600"/>
          </a:xfrm>
          <a:prstGeom prst="rect">
            <a:avLst/>
          </a:prstGeom>
        </p:spPr>
      </p:pic>
      <p:grpSp>
        <p:nvGrpSpPr>
          <p:cNvPr id="13" name="Grupo 12"/>
          <p:cNvGrpSpPr/>
          <p:nvPr/>
        </p:nvGrpSpPr>
        <p:grpSpPr>
          <a:xfrm>
            <a:off x="-14697" y="-16234"/>
            <a:ext cx="788079" cy="843818"/>
            <a:chOff x="-14697" y="-16234"/>
            <a:chExt cx="788079" cy="843818"/>
          </a:xfrm>
        </p:grpSpPr>
        <p:sp>
          <p:nvSpPr>
            <p:cNvPr id="14" name="Triângulo retângulo 13"/>
            <p:cNvSpPr/>
            <p:nvPr/>
          </p:nvSpPr>
          <p:spPr>
            <a:xfrm rot="5400000">
              <a:off x="-22762" y="31440"/>
              <a:ext cx="827584" cy="764704"/>
            </a:xfrm>
            <a:prstGeom prst="rtTriangl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36000" rIns="36000" rtlCol="0" anchor="ctr"/>
            <a:lstStyle/>
            <a:p>
              <a:pPr algn="ctr"/>
              <a:endParaRPr lang="pt-BR" b="1" dirty="0"/>
            </a:p>
          </p:txBody>
        </p:sp>
        <p:sp>
          <p:nvSpPr>
            <p:cNvPr id="15" name="Retângulo 14"/>
            <p:cNvSpPr/>
            <p:nvPr/>
          </p:nvSpPr>
          <p:spPr>
            <a:xfrm rot="18780000">
              <a:off x="-63449" y="32518"/>
              <a:ext cx="558454" cy="46095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 anchorCtr="0"/>
            <a:lstStyle/>
            <a:p>
              <a:pPr algn="ctr"/>
              <a:r>
                <a:rPr lang="pt-BR" b="1" dirty="0" smtClean="0"/>
                <a:t>AM</a:t>
              </a:r>
              <a:endParaRPr lang="pt-B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8937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10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210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0000FF"/>
                </a:solidFill>
              </a:rPr>
              <a:t>Experimento 1</a:t>
            </a:r>
            <a:endParaRPr lang="pt-BR" dirty="0">
              <a:solidFill>
                <a:srgbClr val="0000FF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 rot="16200000">
            <a:off x="-2417440" y="3099103"/>
            <a:ext cx="5915000" cy="1080120"/>
          </a:xfrm>
        </p:spPr>
        <p:txBody>
          <a:bodyPr/>
          <a:lstStyle/>
          <a:p>
            <a:r>
              <a:rPr lang="pt-BR" b="1" dirty="0">
                <a:solidFill>
                  <a:schemeClr val="bg1">
                    <a:lumMod val="75000"/>
                  </a:schemeClr>
                </a:solidFill>
              </a:rPr>
              <a:t>Modulação e </a:t>
            </a:r>
            <a:r>
              <a:rPr lang="pt-BR" b="1" dirty="0" smtClean="0"/>
              <a:t>Demodulação </a:t>
            </a:r>
            <a:r>
              <a:rPr lang="pt-BR" b="1" dirty="0"/>
              <a:t>AM</a:t>
            </a:r>
            <a:r>
              <a:rPr lang="pt-BR" dirty="0"/>
              <a:t> </a:t>
            </a:r>
            <a:r>
              <a:rPr lang="pt-BR" b="1" dirty="0" smtClean="0"/>
              <a:t>DSB-FC</a:t>
            </a:r>
            <a:endParaRPr lang="pt-BR" dirty="0" smtClean="0"/>
          </a:p>
          <a:p>
            <a:pPr lvl="1"/>
            <a:r>
              <a:rPr lang="pt-BR" dirty="0"/>
              <a:t>Script Python 2.7</a:t>
            </a:r>
            <a:endParaRPr lang="pt-BR" dirty="0" smtClean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Cláudio A. Fleury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37</a:t>
            </a:fld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025696" y="836712"/>
            <a:ext cx="7771014" cy="575087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r>
              <a:rPr lang="pt-BR" sz="1200" dirty="0" smtClean="0">
                <a:solidFill>
                  <a:srgbClr val="0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#%% </a:t>
            </a:r>
            <a:r>
              <a:rPr lang="pt-BR" sz="1200" dirty="0">
                <a:solidFill>
                  <a:srgbClr val="0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Demodulação AM-DSB-FC</a:t>
            </a:r>
          </a:p>
          <a:p>
            <a:r>
              <a:rPr lang="pt-BR" sz="12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pt-BR" sz="1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scipy.signal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2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butter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lfilter</a:t>
            </a:r>
            <a:r>
              <a:rPr lang="pt-B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pt-BR" sz="12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pt-B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2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pack</a:t>
            </a:r>
          </a:p>
          <a:p>
            <a:r>
              <a:rPr lang="pt-BR" sz="12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save_wav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nomearq,dados,fs,canais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=1,bytesamostra=2,nquadros=0):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saida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open(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nomearq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+'.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wav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','w')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saida.setparams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((canais,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bytesamostra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fs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nquadros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'NONE','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compressed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')) 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200" dirty="0">
                <a:solidFill>
                  <a:srgbClr val="0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          (</a:t>
            </a:r>
            <a:r>
              <a:rPr lang="pt-BR" sz="1200" dirty="0" err="1">
                <a:solidFill>
                  <a:srgbClr val="0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nchannels,sampwidth,framerate,nframes,comptype,compname</a:t>
            </a:r>
            <a:r>
              <a:rPr lang="pt-BR" sz="1200" dirty="0">
                <a:solidFill>
                  <a:srgbClr val="0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valores = </a:t>
            </a:r>
            <a:r>
              <a:rPr lang="pt-B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[]; r 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 2**15-1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i in range(0,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(dados)):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	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valor_embalado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pack('h', dados[i]*r)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	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valores.append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valor_embalado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valor_str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''.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(valores)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saida.writeframes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valor_str</a:t>
            </a:r>
            <a:r>
              <a:rPr lang="pt-B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pt-BR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saida.close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pt-BR" sz="1200" dirty="0" smtClean="0">
              <a:solidFill>
                <a:srgbClr val="00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200" dirty="0" smtClean="0">
                <a:solidFill>
                  <a:srgbClr val="0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200" dirty="0">
                <a:solidFill>
                  <a:srgbClr val="0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 Retificação (detector de envoltória)</a:t>
            </a:r>
          </a:p>
          <a:p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(s&gt;0)*s</a:t>
            </a:r>
          </a:p>
          <a:p>
            <a:endParaRPr lang="pt-BR" sz="1200" dirty="0">
              <a:solidFill>
                <a:srgbClr val="00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200" dirty="0">
                <a:solidFill>
                  <a:srgbClr val="0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2. Filtragem passa baixa: RC série (impedância baixa em relação à carga)</a:t>
            </a:r>
          </a:p>
          <a:p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b,a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butter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(11,2200/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fs</a:t>
            </a:r>
            <a:r>
              <a:rPr lang="pt-B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		</a:t>
            </a:r>
            <a:r>
              <a:rPr lang="pt-BR" sz="1200" dirty="0">
                <a:solidFill>
                  <a:srgbClr val="0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frequência de corte em 2200 Hz</a:t>
            </a:r>
          </a:p>
          <a:p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srf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lfilter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b,a,sr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srfd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srf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srf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                 </a:t>
            </a:r>
            <a:r>
              <a:rPr lang="pt-BR" sz="1200" dirty="0">
                <a:solidFill>
                  <a:srgbClr val="0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sinal despolarizado</a:t>
            </a:r>
          </a:p>
          <a:p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1./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srfd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srfda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srfd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pt-BR" sz="1200" dirty="0">
                <a:solidFill>
                  <a:srgbClr val="0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sinal amplificado</a:t>
            </a:r>
          </a:p>
          <a:p>
            <a:endParaRPr lang="pt-B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200" dirty="0">
                <a:solidFill>
                  <a:srgbClr val="0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salva arquivo .</a:t>
            </a:r>
            <a:r>
              <a:rPr lang="pt-BR" sz="1200" dirty="0" err="1">
                <a:solidFill>
                  <a:srgbClr val="0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wav</a:t>
            </a:r>
            <a:r>
              <a:rPr lang="pt-BR" sz="1200" dirty="0">
                <a:solidFill>
                  <a:srgbClr val="0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com sinal mensagem demodulado</a:t>
            </a:r>
          </a:p>
          <a:p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save_wav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Sistemas_de_Cxo_AM_DSB_FC_demodulado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srfda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fs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nquadros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srfda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pt-B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subplot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(311);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(n/fs,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,'r');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('Sinal AM-DSB-FC Retificado')</a:t>
            </a:r>
          </a:p>
          <a:p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subplot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(312);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(n/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fs,m,'m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');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('Sinal Mensagem Original')</a:t>
            </a:r>
          </a:p>
          <a:p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subplot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(313);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(n/fs,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srfda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,'b');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('Sinal Mensagem Recuperado</a:t>
            </a:r>
            <a:r>
              <a:rPr lang="pt-B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r>
              <a:rPr lang="pt-BR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('t (s)')</a:t>
            </a:r>
          </a:p>
        </p:txBody>
      </p:sp>
      <p:grpSp>
        <p:nvGrpSpPr>
          <p:cNvPr id="8" name="Grupo 7"/>
          <p:cNvGrpSpPr/>
          <p:nvPr/>
        </p:nvGrpSpPr>
        <p:grpSpPr>
          <a:xfrm>
            <a:off x="-14697" y="-16234"/>
            <a:ext cx="788079" cy="843818"/>
            <a:chOff x="-14697" y="-16234"/>
            <a:chExt cx="788079" cy="843818"/>
          </a:xfrm>
        </p:grpSpPr>
        <p:sp>
          <p:nvSpPr>
            <p:cNvPr id="9" name="Triângulo retângulo 8"/>
            <p:cNvSpPr/>
            <p:nvPr/>
          </p:nvSpPr>
          <p:spPr>
            <a:xfrm rot="5400000">
              <a:off x="-22762" y="31440"/>
              <a:ext cx="827584" cy="764704"/>
            </a:xfrm>
            <a:prstGeom prst="rtTriangl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36000" rIns="36000" rtlCol="0" anchor="ctr"/>
            <a:lstStyle/>
            <a:p>
              <a:pPr algn="ctr"/>
              <a:endParaRPr lang="pt-BR" b="1" dirty="0"/>
            </a:p>
          </p:txBody>
        </p:sp>
        <p:sp>
          <p:nvSpPr>
            <p:cNvPr id="10" name="Retângulo 9"/>
            <p:cNvSpPr/>
            <p:nvPr/>
          </p:nvSpPr>
          <p:spPr>
            <a:xfrm rot="18780000">
              <a:off x="-63449" y="32518"/>
              <a:ext cx="558454" cy="46095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 anchorCtr="0"/>
            <a:lstStyle/>
            <a:p>
              <a:pPr algn="ctr"/>
              <a:r>
                <a:rPr lang="pt-BR" b="1" dirty="0" smtClean="0"/>
                <a:t>AM</a:t>
              </a:r>
              <a:endParaRPr lang="pt-B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40315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Faça o mesmo estudo para a Modulação e a Demodulação AM-SSB-SC</a:t>
            </a:r>
          </a:p>
          <a:p>
            <a:pPr lvl="1"/>
            <a:r>
              <a:rPr lang="pt-BR" dirty="0" smtClean="0"/>
              <a:t>Usando filtro</a:t>
            </a:r>
          </a:p>
          <a:p>
            <a:pPr lvl="1"/>
            <a:r>
              <a:rPr lang="pt-BR" dirty="0" smtClean="0"/>
              <a:t>Usando Transformação de Hilbert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Cláudio A. Fleury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38</a:t>
            </a:fld>
            <a:endParaRPr lang="pt-BR"/>
          </a:p>
        </p:txBody>
      </p:sp>
      <p:grpSp>
        <p:nvGrpSpPr>
          <p:cNvPr id="7" name="Grupo 6"/>
          <p:cNvGrpSpPr/>
          <p:nvPr/>
        </p:nvGrpSpPr>
        <p:grpSpPr>
          <a:xfrm>
            <a:off x="-14697" y="-16234"/>
            <a:ext cx="788079" cy="843818"/>
            <a:chOff x="-14697" y="-16234"/>
            <a:chExt cx="788079" cy="843818"/>
          </a:xfrm>
        </p:grpSpPr>
        <p:sp>
          <p:nvSpPr>
            <p:cNvPr id="8" name="Triângulo retângulo 7"/>
            <p:cNvSpPr/>
            <p:nvPr/>
          </p:nvSpPr>
          <p:spPr>
            <a:xfrm rot="5400000">
              <a:off x="-22762" y="31440"/>
              <a:ext cx="827584" cy="764704"/>
            </a:xfrm>
            <a:prstGeom prst="rtTriangl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36000" rIns="36000" rtlCol="0" anchor="ctr"/>
            <a:lstStyle/>
            <a:p>
              <a:pPr algn="ctr"/>
              <a:endParaRPr lang="pt-BR" b="1" dirty="0"/>
            </a:p>
          </p:txBody>
        </p:sp>
        <p:sp>
          <p:nvSpPr>
            <p:cNvPr id="9" name="Retângulo 8"/>
            <p:cNvSpPr/>
            <p:nvPr/>
          </p:nvSpPr>
          <p:spPr>
            <a:xfrm rot="18780000">
              <a:off x="-63449" y="32518"/>
              <a:ext cx="558454" cy="46095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 anchorCtr="0"/>
            <a:lstStyle/>
            <a:p>
              <a:pPr algn="ctr"/>
              <a:r>
                <a:rPr lang="pt-BR" b="1" dirty="0" smtClean="0"/>
                <a:t>AM</a:t>
              </a:r>
              <a:endParaRPr lang="pt-B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3118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0000FF"/>
                </a:solidFill>
              </a:rPr>
              <a:t>Experimento 2</a:t>
            </a:r>
            <a:endParaRPr lang="pt-BR" dirty="0">
              <a:solidFill>
                <a:srgbClr val="0000FF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/>
              <a:t>Modulação e Demodulação AM</a:t>
            </a:r>
            <a:r>
              <a:rPr lang="pt-BR" dirty="0" smtClean="0"/>
              <a:t> </a:t>
            </a:r>
            <a:r>
              <a:rPr lang="pt-BR" b="1" dirty="0" smtClean="0"/>
              <a:t>SSB-SC</a:t>
            </a:r>
          </a:p>
          <a:p>
            <a:pPr lvl="1"/>
            <a:r>
              <a:rPr lang="pt-BR" dirty="0" smtClean="0"/>
              <a:t>Espectro do sinal modulante deve ter um gap de energia na origem</a:t>
            </a:r>
          </a:p>
          <a:p>
            <a:pPr lvl="1"/>
            <a:r>
              <a:rPr lang="pt-BR" dirty="0" smtClean="0"/>
              <a:t>Necessita filtro altamente seletivo ou Transformação de Hilbert</a:t>
            </a:r>
            <a:endParaRPr lang="pt-BR" dirty="0"/>
          </a:p>
          <a:p>
            <a:pPr lvl="2"/>
            <a:r>
              <a:rPr lang="pt-BR" dirty="0" smtClean="0"/>
              <a:t>Exemplo: canal telefônico (300 a 3600 Hz)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Cláudio A. Fleury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39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840998" y="5919917"/>
                <a:ext cx="7939003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/>
                        </a:rPr>
                        <m:t>𝑠</m:t>
                      </m:r>
                      <m:r>
                        <a:rPr lang="pt-BR" b="0" i="1" baseline="-25000" smtClean="0">
                          <a:latin typeface="Cambria Math"/>
                        </a:rPr>
                        <m:t>𝑆𝑆𝐵</m:t>
                      </m:r>
                      <m:r>
                        <a:rPr lang="pt-BR" b="0" i="1" baseline="-25000" smtClean="0">
                          <a:latin typeface="Cambria Math"/>
                        </a:rPr>
                        <m:t>_</m:t>
                      </m:r>
                      <m:r>
                        <a:rPr lang="pt-BR" b="0" i="1" baseline="-25000" smtClean="0">
                          <a:latin typeface="Cambria Math"/>
                        </a:rPr>
                        <m:t>𝐿𝑆𝐵</m:t>
                      </m:r>
                      <m:d>
                        <m:dPr>
                          <m:ctrlPr>
                            <a:rPr lang="pt-B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pt-B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/>
                            </a:rPr>
                            <m:t>𝑘</m:t>
                          </m:r>
                          <m:r>
                            <a:rPr lang="pt-BR" i="1" baseline="-25000">
                              <a:latin typeface="Cambria Math"/>
                            </a:rPr>
                            <m:t>𝑎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pt-BR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pt-BR" b="0" i="0" smtClean="0">
                          <a:latin typeface="Cambria Math"/>
                        </a:rPr>
                        <m:t>cos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pt-BR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pt-BR" b="0" i="1" smtClean="0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/>
                                      <a:ea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/>
                                      <a:ea typeface="Cambria Math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pt-BR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pt-BR" b="0" i="1" smtClean="0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/>
                                      <a:ea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/>
                                      <a:ea typeface="Cambria Math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  <m:r>
                            <a:rPr lang="pt-B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98" y="5919917"/>
                <a:ext cx="7939003" cy="63478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upo 11"/>
          <p:cNvGrpSpPr/>
          <p:nvPr/>
        </p:nvGrpSpPr>
        <p:grpSpPr>
          <a:xfrm>
            <a:off x="516197" y="2852936"/>
            <a:ext cx="8232267" cy="2592288"/>
            <a:chOff x="516197" y="3356992"/>
            <a:chExt cx="8232267" cy="2592288"/>
          </a:xfrm>
        </p:grpSpPr>
        <p:pic>
          <p:nvPicPr>
            <p:cNvPr id="14338" name="Picture 2" descr="• Example of signal with -300 Hz ~ 300 Hz energy gap&#10;Voice : A band of 300 to 3100 Hz gives good&#10;articulation&#10;• Also requi...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1" t="9655" r="4284" b="51823"/>
            <a:stretch/>
          </p:blipFill>
          <p:spPr bwMode="auto">
            <a:xfrm>
              <a:off x="516197" y="3356992"/>
              <a:ext cx="8232267" cy="2592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tângulo 6"/>
            <p:cNvSpPr/>
            <p:nvPr/>
          </p:nvSpPr>
          <p:spPr>
            <a:xfrm>
              <a:off x="3923928" y="3933056"/>
              <a:ext cx="1008112" cy="1440160"/>
            </a:xfrm>
            <a:prstGeom prst="rect">
              <a:avLst/>
            </a:prstGeom>
            <a:solidFill>
              <a:srgbClr val="F8F8F8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/>
            <p:cNvSpPr/>
            <p:nvPr/>
          </p:nvSpPr>
          <p:spPr>
            <a:xfrm>
              <a:off x="5076056" y="3933056"/>
              <a:ext cx="1008112" cy="1440160"/>
            </a:xfrm>
            <a:prstGeom prst="rect">
              <a:avLst/>
            </a:prstGeom>
            <a:solidFill>
              <a:srgbClr val="F8F8F8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6167751" y="3933056"/>
              <a:ext cx="1008112" cy="1440160"/>
            </a:xfrm>
            <a:prstGeom prst="rect">
              <a:avLst/>
            </a:prstGeom>
            <a:solidFill>
              <a:srgbClr val="F8F8F8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7380312" y="5593247"/>
              <a:ext cx="504056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pt-BR" sz="1400" i="1" dirty="0" err="1" smtClean="0">
                  <a:latin typeface="Times New Roman" panose="02020603050405020304" pitchFamily="18" charset="0"/>
                </a:rPr>
                <a:t>f</a:t>
              </a:r>
              <a:r>
                <a:rPr lang="pt-BR" sz="1400" i="1" baseline="-25000" dirty="0" err="1" smtClean="0">
                  <a:latin typeface="Times New Roman" panose="02020603050405020304" pitchFamily="18" charset="0"/>
                </a:rPr>
                <a:t>c</a:t>
              </a:r>
              <a:r>
                <a:rPr lang="pt-BR" sz="1400" i="1" dirty="0" smtClean="0">
                  <a:latin typeface="Times New Roman" panose="02020603050405020304" pitchFamily="18" charset="0"/>
                </a:rPr>
                <a:t> + </a:t>
              </a:r>
              <a:r>
                <a:rPr lang="pt-BR" sz="1400" i="1" dirty="0" err="1" smtClean="0">
                  <a:latin typeface="Times New Roman" panose="02020603050405020304" pitchFamily="18" charset="0"/>
                </a:rPr>
                <a:t>f</a:t>
              </a:r>
              <a:r>
                <a:rPr lang="pt-BR" sz="1400" i="1" baseline="-25000" dirty="0" err="1" smtClean="0">
                  <a:latin typeface="Times New Roman" panose="02020603050405020304" pitchFamily="18" charset="0"/>
                </a:rPr>
                <a:t>a</a:t>
              </a:r>
              <a:endParaRPr lang="pt-BR" sz="1400" i="1" baseline="-25000" dirty="0" smtClean="0">
                <a:latin typeface="Times New Roman" panose="02020603050405020304" pitchFamily="18" charset="0"/>
              </a:endParaRPr>
            </a:p>
          </p:txBody>
        </p:sp>
        <p:sp>
          <p:nvSpPr>
            <p:cNvPr id="13" name="CaixaDeTexto 12"/>
            <p:cNvSpPr txBox="1"/>
            <p:nvPr/>
          </p:nvSpPr>
          <p:spPr>
            <a:xfrm>
              <a:off x="7978879" y="5417928"/>
              <a:ext cx="423193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pt-BR" sz="1400" i="1" dirty="0" err="1" smtClean="0">
                  <a:latin typeface="Times New Roman" panose="02020603050405020304" pitchFamily="18" charset="0"/>
                </a:rPr>
                <a:t>f</a:t>
              </a:r>
              <a:r>
                <a:rPr lang="pt-BR" sz="1400" i="1" baseline="-25000" dirty="0" err="1" smtClean="0">
                  <a:latin typeface="Times New Roman" panose="02020603050405020304" pitchFamily="18" charset="0"/>
                </a:rPr>
                <a:t>c</a:t>
              </a:r>
              <a:r>
                <a:rPr lang="pt-BR" sz="1400" i="1" dirty="0" smtClean="0">
                  <a:latin typeface="Times New Roman" panose="02020603050405020304" pitchFamily="18" charset="0"/>
                </a:rPr>
                <a:t> + </a:t>
              </a:r>
              <a:r>
                <a:rPr lang="pt-BR" sz="1400" i="1" dirty="0" err="1" smtClean="0">
                  <a:latin typeface="Times New Roman" panose="02020603050405020304" pitchFamily="18" charset="0"/>
                </a:rPr>
                <a:t>f</a:t>
              </a:r>
              <a:r>
                <a:rPr lang="pt-BR" sz="1400" i="1" baseline="-25000" dirty="0" err="1" smtClean="0">
                  <a:latin typeface="Times New Roman" panose="02020603050405020304" pitchFamily="18" charset="0"/>
                </a:rPr>
                <a:t>b</a:t>
              </a:r>
              <a:endParaRPr lang="pt-BR" sz="1400" i="1" baseline="-25000" dirty="0" smtClean="0">
                <a:latin typeface="Times New Roman" panose="02020603050405020304" pitchFamily="18" charset="0"/>
              </a:endParaRPr>
            </a:p>
          </p:txBody>
        </p:sp>
        <p:sp>
          <p:nvSpPr>
            <p:cNvPr id="14" name="CaixaDeTexto 13"/>
            <p:cNvSpPr txBox="1"/>
            <p:nvPr/>
          </p:nvSpPr>
          <p:spPr>
            <a:xfrm>
              <a:off x="8499604" y="5273912"/>
              <a:ext cx="49694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pt-BR" sz="1400" i="1" dirty="0" smtClean="0">
                  <a:latin typeface="Times New Roman" panose="02020603050405020304" pitchFamily="18" charset="0"/>
                </a:rPr>
                <a:t>f</a:t>
              </a:r>
              <a:endParaRPr lang="pt-BR" sz="1400" i="1" baseline="-25000" dirty="0" smtClean="0">
                <a:latin typeface="Times New Roman" panose="02020603050405020304" pitchFamily="18" charset="0"/>
              </a:endParaRPr>
            </a:p>
          </p:txBody>
        </p:sp>
        <p:sp>
          <p:nvSpPr>
            <p:cNvPr id="15" name="CaixaDeTexto 14"/>
            <p:cNvSpPr txBox="1"/>
            <p:nvPr/>
          </p:nvSpPr>
          <p:spPr>
            <a:xfrm>
              <a:off x="7152412" y="5421472"/>
              <a:ext cx="102592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pt-BR" sz="1400" i="1" dirty="0" err="1" smtClean="0">
                  <a:latin typeface="Times New Roman" panose="02020603050405020304" pitchFamily="18" charset="0"/>
                </a:rPr>
                <a:t>f</a:t>
              </a:r>
              <a:r>
                <a:rPr lang="pt-BR" sz="1400" i="1" baseline="-25000" dirty="0" err="1" smtClean="0">
                  <a:latin typeface="Times New Roman" panose="02020603050405020304" pitchFamily="18" charset="0"/>
                </a:rPr>
                <a:t>c</a:t>
              </a:r>
              <a:endParaRPr lang="pt-BR" sz="1400" i="1" baseline="-25000" dirty="0" smtClean="0">
                <a:latin typeface="Times New Roman" panose="02020603050405020304" pitchFamily="18" charset="0"/>
              </a:endParaRPr>
            </a:p>
          </p:txBody>
        </p:sp>
        <p:sp>
          <p:nvSpPr>
            <p:cNvPr id="16" name="CaixaDeTexto 15"/>
            <p:cNvSpPr txBox="1"/>
            <p:nvPr/>
          </p:nvSpPr>
          <p:spPr>
            <a:xfrm>
              <a:off x="4416108" y="5607054"/>
              <a:ext cx="432048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pt-BR" sz="1400" i="1" dirty="0" smtClean="0">
                  <a:latin typeface="Times New Roman" panose="02020603050405020304" pitchFamily="18" charset="0"/>
                </a:rPr>
                <a:t>-</a:t>
              </a:r>
              <a:r>
                <a:rPr lang="pt-BR" sz="1400" i="1" dirty="0" err="1" smtClean="0">
                  <a:latin typeface="Times New Roman" panose="02020603050405020304" pitchFamily="18" charset="0"/>
                </a:rPr>
                <a:t>f</a:t>
              </a:r>
              <a:r>
                <a:rPr lang="pt-BR" sz="1400" i="1" baseline="-25000" dirty="0" err="1" smtClean="0">
                  <a:latin typeface="Times New Roman" panose="02020603050405020304" pitchFamily="18" charset="0"/>
                </a:rPr>
                <a:t>c</a:t>
              </a:r>
              <a:r>
                <a:rPr lang="pt-BR" sz="1400" i="1" dirty="0" smtClean="0">
                  <a:latin typeface="Times New Roman" panose="02020603050405020304" pitchFamily="18" charset="0"/>
                </a:rPr>
                <a:t> - </a:t>
              </a:r>
              <a:r>
                <a:rPr lang="pt-BR" sz="1400" i="1" dirty="0" err="1" smtClean="0">
                  <a:latin typeface="Times New Roman" panose="02020603050405020304" pitchFamily="18" charset="0"/>
                </a:rPr>
                <a:t>f</a:t>
              </a:r>
              <a:r>
                <a:rPr lang="pt-BR" sz="1400" i="1" baseline="-25000" dirty="0" err="1" smtClean="0">
                  <a:latin typeface="Times New Roman" panose="02020603050405020304" pitchFamily="18" charset="0"/>
                </a:rPr>
                <a:t>a</a:t>
              </a:r>
              <a:endParaRPr lang="pt-BR" sz="1400" i="1" baseline="-25000" dirty="0" smtClean="0">
                <a:latin typeface="Times New Roman" panose="02020603050405020304" pitchFamily="18" charset="0"/>
              </a:endParaRPr>
            </a:p>
          </p:txBody>
        </p:sp>
        <p:sp>
          <p:nvSpPr>
            <p:cNvPr id="17" name="CaixaDeTexto 16"/>
            <p:cNvSpPr txBox="1"/>
            <p:nvPr/>
          </p:nvSpPr>
          <p:spPr>
            <a:xfrm>
              <a:off x="3851920" y="5416114"/>
              <a:ext cx="419987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pt-BR" sz="1400" i="1" dirty="0" smtClean="0">
                  <a:latin typeface="Times New Roman" panose="02020603050405020304" pitchFamily="18" charset="0"/>
                </a:rPr>
                <a:t>-</a:t>
              </a:r>
              <a:r>
                <a:rPr lang="pt-BR" sz="1400" i="1" dirty="0" err="1" smtClean="0">
                  <a:latin typeface="Times New Roman" panose="02020603050405020304" pitchFamily="18" charset="0"/>
                </a:rPr>
                <a:t>f</a:t>
              </a:r>
              <a:r>
                <a:rPr lang="pt-BR" sz="1400" i="1" baseline="-25000" dirty="0" err="1" smtClean="0">
                  <a:latin typeface="Times New Roman" panose="02020603050405020304" pitchFamily="18" charset="0"/>
                </a:rPr>
                <a:t>c</a:t>
              </a:r>
              <a:r>
                <a:rPr lang="pt-BR" sz="1400" i="1" dirty="0" smtClean="0">
                  <a:latin typeface="Times New Roman" panose="02020603050405020304" pitchFamily="18" charset="0"/>
                </a:rPr>
                <a:t> - </a:t>
              </a:r>
              <a:r>
                <a:rPr lang="pt-BR" sz="1400" i="1" dirty="0" err="1" smtClean="0">
                  <a:latin typeface="Times New Roman" panose="02020603050405020304" pitchFamily="18" charset="0"/>
                </a:rPr>
                <a:t>f</a:t>
              </a:r>
              <a:r>
                <a:rPr lang="pt-BR" sz="1400" i="1" baseline="-25000" dirty="0" err="1" smtClean="0">
                  <a:latin typeface="Times New Roman" panose="02020603050405020304" pitchFamily="18" charset="0"/>
                </a:rPr>
                <a:t>b</a:t>
              </a:r>
              <a:endParaRPr lang="pt-BR" sz="1400" i="1" baseline="-25000" dirty="0" smtClean="0">
                <a:latin typeface="Times New Roman" panose="02020603050405020304" pitchFamily="18" charset="0"/>
              </a:endParaRPr>
            </a:p>
          </p:txBody>
        </p:sp>
        <p:sp>
          <p:nvSpPr>
            <p:cNvPr id="18" name="CaixaDeTexto 17"/>
            <p:cNvSpPr txBox="1"/>
            <p:nvPr/>
          </p:nvSpPr>
          <p:spPr>
            <a:xfrm>
              <a:off x="4961588" y="5427410"/>
              <a:ext cx="161904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pt-BR" sz="1400" i="1" dirty="0" smtClean="0">
                  <a:latin typeface="Times New Roman" panose="02020603050405020304" pitchFamily="18" charset="0"/>
                </a:rPr>
                <a:t>-</a:t>
              </a:r>
              <a:r>
                <a:rPr lang="pt-BR" sz="1400" i="1" dirty="0" err="1" smtClean="0">
                  <a:latin typeface="Times New Roman" panose="02020603050405020304" pitchFamily="18" charset="0"/>
                </a:rPr>
                <a:t>f</a:t>
              </a:r>
              <a:r>
                <a:rPr lang="pt-BR" sz="1400" i="1" baseline="-25000" dirty="0" err="1" smtClean="0">
                  <a:latin typeface="Times New Roman" panose="02020603050405020304" pitchFamily="18" charset="0"/>
                </a:rPr>
                <a:t>c</a:t>
              </a:r>
              <a:endParaRPr lang="pt-BR" sz="1400" i="1" baseline="-25000" dirty="0" smtClean="0">
                <a:latin typeface="Times New Roman" panose="02020603050405020304" pitchFamily="18" charset="0"/>
              </a:endParaRPr>
            </a:p>
          </p:txBody>
        </p:sp>
        <p:sp>
          <p:nvSpPr>
            <p:cNvPr id="19" name="CaixaDeTexto 18"/>
            <p:cNvSpPr txBox="1"/>
            <p:nvPr/>
          </p:nvSpPr>
          <p:spPr>
            <a:xfrm>
              <a:off x="6090160" y="5416114"/>
              <a:ext cx="89768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pt-BR" sz="1400" dirty="0">
                  <a:latin typeface="Times New Roman" panose="02020603050405020304" pitchFamily="18" charset="0"/>
                </a:rPr>
                <a:t>0</a:t>
              </a:r>
              <a:endParaRPr lang="pt-BR" sz="1400" baseline="-25000" dirty="0" smtClean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1" name="Grupo 20"/>
          <p:cNvGrpSpPr/>
          <p:nvPr/>
        </p:nvGrpSpPr>
        <p:grpSpPr>
          <a:xfrm>
            <a:off x="-14697" y="-16234"/>
            <a:ext cx="788079" cy="843818"/>
            <a:chOff x="-14697" y="-16234"/>
            <a:chExt cx="788079" cy="843818"/>
          </a:xfrm>
        </p:grpSpPr>
        <p:sp>
          <p:nvSpPr>
            <p:cNvPr id="22" name="Triângulo retângulo 21"/>
            <p:cNvSpPr/>
            <p:nvPr/>
          </p:nvSpPr>
          <p:spPr>
            <a:xfrm rot="5400000">
              <a:off x="-22762" y="31440"/>
              <a:ext cx="827584" cy="764704"/>
            </a:xfrm>
            <a:prstGeom prst="rtTriangl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36000" rIns="36000" rtlCol="0" anchor="ctr"/>
            <a:lstStyle/>
            <a:p>
              <a:pPr algn="ctr"/>
              <a:endParaRPr lang="pt-BR" b="1" dirty="0"/>
            </a:p>
          </p:txBody>
        </p:sp>
        <p:sp>
          <p:nvSpPr>
            <p:cNvPr id="23" name="Retângulo 22"/>
            <p:cNvSpPr/>
            <p:nvPr/>
          </p:nvSpPr>
          <p:spPr>
            <a:xfrm rot="18780000">
              <a:off x="-63449" y="32518"/>
              <a:ext cx="558454" cy="46095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 anchorCtr="0"/>
            <a:lstStyle/>
            <a:p>
              <a:pPr algn="ctr"/>
              <a:r>
                <a:rPr lang="pt-BR" b="1" dirty="0" smtClean="0"/>
                <a:t>AM</a:t>
              </a:r>
              <a:endParaRPr lang="pt-B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7355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Faixas de Frequência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Radiodifusão (comercial)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Cláudio A. Fleury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4</a:t>
            </a:fld>
            <a:endParaRPr lang="pt-BR"/>
          </a:p>
        </p:txBody>
      </p:sp>
      <p:pic>
        <p:nvPicPr>
          <p:cNvPr id="12290" name="Picture 2" descr="Resultado de imagem para commercial FM stereo spectr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844824"/>
            <a:ext cx="5695950" cy="417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86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0000FF"/>
                </a:solidFill>
              </a:rPr>
              <a:t>Experimento 2</a:t>
            </a:r>
            <a:endParaRPr lang="pt-BR" dirty="0">
              <a:solidFill>
                <a:srgbClr val="0000FF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 rot="16200000">
            <a:off x="-2020148" y="3684444"/>
            <a:ext cx="5047392" cy="648072"/>
          </a:xfrm>
        </p:spPr>
        <p:txBody>
          <a:bodyPr>
            <a:normAutofit fontScale="92500" lnSpcReduction="20000"/>
          </a:bodyPr>
          <a:lstStyle/>
          <a:p>
            <a:r>
              <a:rPr lang="pt-BR" dirty="0" smtClean="0"/>
              <a:t>Script Python - modulador </a:t>
            </a:r>
            <a:r>
              <a:rPr lang="pt-BR" dirty="0"/>
              <a:t>AM-SSB e </a:t>
            </a:r>
            <a:r>
              <a:rPr lang="pt-BR" dirty="0" smtClean="0"/>
              <a:t>Hilbert </a:t>
            </a:r>
            <a:r>
              <a:rPr lang="pt-BR" dirty="0"/>
              <a:t>como </a:t>
            </a:r>
            <a:r>
              <a:rPr lang="pt-BR" dirty="0" smtClean="0"/>
              <a:t>filtro FIR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Cláudio A. Fleury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40</a:t>
            </a:fld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1187624" y="1196752"/>
            <a:ext cx="7164288" cy="5260414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#!/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env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python</a:t>
            </a:r>
          </a:p>
          <a:p>
            <a:pPr>
              <a:lnSpc>
                <a:spcPts val="1300"/>
              </a:lnSpc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wave,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math,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300"/>
              </a:lnSpc>
            </a:pPr>
            <a:endParaRPr lang="en-US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300"/>
              </a:lnSpc>
            </a:pP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hlen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500.0</a:t>
            </a:r>
          </a:p>
          <a:p>
            <a:pPr>
              <a:lnSpc>
                <a:spcPts val="1300"/>
              </a:lnSpc>
            </a:pP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hilbert_imp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[ 1./(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math.pi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*t/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hlen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for t in range(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hlen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), 0) ]</a:t>
            </a:r>
          </a:p>
          <a:p>
            <a:pPr>
              <a:lnSpc>
                <a:spcPts val="1300"/>
              </a:lnSpc>
            </a:pP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hilbert_imp.extend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([0])</a:t>
            </a:r>
          </a:p>
          <a:p>
            <a:pPr>
              <a:lnSpc>
                <a:spcPts val="1300"/>
              </a:lnSpc>
            </a:pP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hilbert_imp.extend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([ 1./(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math.pi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*t/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hlen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for t in range(1,int(hlen+1))] )</a:t>
            </a:r>
          </a:p>
          <a:p>
            <a:pPr>
              <a:lnSpc>
                <a:spcPts val="1300"/>
              </a:lnSpc>
            </a:pPr>
            <a:endParaRPr lang="en-US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300"/>
              </a:lnSpc>
            </a:pP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hilbert_imp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[ x * 1./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hlen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for x in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hilbert_imp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]</a:t>
            </a:r>
          </a:p>
          <a:p>
            <a:pPr>
              <a:lnSpc>
                <a:spcPts val="1300"/>
              </a:lnSpc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baseband =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wave.open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("amssb_hilbert_orig.wav", "r")</a:t>
            </a:r>
          </a:p>
          <a:p>
            <a:pPr>
              <a:lnSpc>
                <a:spcPts val="1300"/>
              </a:lnSpc>
            </a:pP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amssbh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wave.open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("amssb_hilbert.wav", "w")</a:t>
            </a:r>
          </a:p>
          <a:p>
            <a:pPr>
              <a:lnSpc>
                <a:spcPts val="1300"/>
              </a:lnSpc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f in [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amssbh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]:</a:t>
            </a:r>
          </a:p>
          <a:p>
            <a:pPr>
              <a:lnSpc>
                <a:spcPts val="1300"/>
              </a:lnSpc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f.setnchannels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pPr>
              <a:lnSpc>
                <a:spcPts val="1300"/>
              </a:lnSpc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f.setsampwidth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(2)</a:t>
            </a:r>
          </a:p>
          <a:p>
            <a:pPr>
              <a:lnSpc>
                <a:spcPts val="1300"/>
              </a:lnSpc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f.setframerate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(44100)</a:t>
            </a:r>
          </a:p>
          <a:p>
            <a:pPr>
              <a:lnSpc>
                <a:spcPts val="1300"/>
              </a:lnSpc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 = []</a:t>
            </a:r>
          </a:p>
          <a:p>
            <a:pPr>
              <a:lnSpc>
                <a:spcPts val="1300"/>
              </a:lnSpc>
            </a:pP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base.extend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([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struct.unpack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('h',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baseband.readframes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(1))[0]/32768.0 \</a:t>
            </a:r>
          </a:p>
          <a:p>
            <a:pPr>
              <a:lnSpc>
                <a:spcPts val="1300"/>
              </a:lnSpc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for n in range(0,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baseband.getnframes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 ])</a:t>
            </a:r>
          </a:p>
          <a:p>
            <a:pPr>
              <a:lnSpc>
                <a:spcPts val="1300"/>
              </a:lnSpc>
            </a:pP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base.extend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([ 0 for n in range(0,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hlen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 ])</a:t>
            </a:r>
          </a:p>
          <a:p>
            <a:pPr>
              <a:lnSpc>
                <a:spcPts val="1300"/>
              </a:lnSpc>
            </a:pP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base_hilbert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numpy.convolve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(base[:],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hilbert_impulse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300"/>
              </a:lnSpc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n in range(0,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(base) -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hlen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)):</a:t>
            </a:r>
          </a:p>
          <a:p>
            <a:pPr>
              <a:lnSpc>
                <a:spcPts val="1300"/>
              </a:lnSpc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carrier_cos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math.cos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(3000.0 * (n / 44100.0) *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math.pi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 2)</a:t>
            </a:r>
          </a:p>
          <a:p>
            <a:pPr>
              <a:lnSpc>
                <a:spcPts val="1300"/>
              </a:lnSpc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carrier_sin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math.sin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(3000.0 * (n / 44100.0) *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math.pi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 2)</a:t>
            </a:r>
          </a:p>
          <a:p>
            <a:pPr>
              <a:lnSpc>
                <a:spcPts val="1300"/>
              </a:lnSpc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s1 = base[n] *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carrier_cos</a:t>
            </a:r>
            <a:endParaRPr lang="en-US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300"/>
              </a:lnSpc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#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sinal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deslocado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no tempo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porque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Tr. Hilbert é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não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causal</a:t>
            </a:r>
          </a:p>
          <a:p>
            <a:pPr>
              <a:lnSpc>
                <a:spcPts val="1300"/>
              </a:lnSpc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s2 =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base_hilbert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[n +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hlen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)] *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carrier_sin</a:t>
            </a:r>
            <a:endParaRPr lang="en-US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300"/>
              </a:lnSpc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signal_amssbh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s1 + s2</a:t>
            </a:r>
          </a:p>
          <a:p>
            <a:pPr>
              <a:lnSpc>
                <a:spcPts val="1300"/>
              </a:lnSpc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amssbh.writeframes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struct.pack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('h',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signal_amssbh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 32767))</a:t>
            </a:r>
          </a:p>
          <a:p>
            <a:pPr>
              <a:lnSpc>
                <a:spcPts val="1300"/>
              </a:lnSpc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300"/>
              </a:lnSpc>
            </a:pPr>
            <a:r>
              <a:rPr lang="en-US" sz="1200" dirty="0">
                <a:solidFill>
                  <a:srgbClr val="0000FF"/>
                </a:solidFill>
                <a:latin typeface="+mj-lt"/>
                <a:cs typeface="Courier New" panose="02070309020205020404" pitchFamily="49" charset="0"/>
              </a:rPr>
              <a:t>Fonte: https://epxx.co/artigos/ammodulation.html</a:t>
            </a:r>
          </a:p>
        </p:txBody>
      </p:sp>
      <p:grpSp>
        <p:nvGrpSpPr>
          <p:cNvPr id="9" name="Grupo 8"/>
          <p:cNvGrpSpPr/>
          <p:nvPr/>
        </p:nvGrpSpPr>
        <p:grpSpPr>
          <a:xfrm>
            <a:off x="-14697" y="-16234"/>
            <a:ext cx="788079" cy="843818"/>
            <a:chOff x="-14697" y="-16234"/>
            <a:chExt cx="788079" cy="843818"/>
          </a:xfrm>
        </p:grpSpPr>
        <p:sp>
          <p:nvSpPr>
            <p:cNvPr id="10" name="Triângulo retângulo 9"/>
            <p:cNvSpPr/>
            <p:nvPr/>
          </p:nvSpPr>
          <p:spPr>
            <a:xfrm rot="5400000">
              <a:off x="-22762" y="31440"/>
              <a:ext cx="827584" cy="764704"/>
            </a:xfrm>
            <a:prstGeom prst="rtTriangl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36000" rIns="36000" rtlCol="0" anchor="ctr"/>
            <a:lstStyle/>
            <a:p>
              <a:pPr algn="ctr"/>
              <a:endParaRPr lang="pt-BR" b="1" dirty="0"/>
            </a:p>
          </p:txBody>
        </p:sp>
        <p:sp>
          <p:nvSpPr>
            <p:cNvPr id="11" name="Retângulo 10"/>
            <p:cNvSpPr/>
            <p:nvPr/>
          </p:nvSpPr>
          <p:spPr>
            <a:xfrm rot="18780000">
              <a:off x="-63449" y="32518"/>
              <a:ext cx="558454" cy="46095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 anchorCtr="0"/>
            <a:lstStyle/>
            <a:p>
              <a:pPr algn="ctr"/>
              <a:r>
                <a:rPr lang="pt-BR" b="1" dirty="0" smtClean="0"/>
                <a:t>AM</a:t>
              </a:r>
              <a:endParaRPr lang="pt-B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77704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0000FF"/>
                </a:solidFill>
              </a:rPr>
              <a:t>Experimento</a:t>
            </a:r>
            <a:endParaRPr lang="pt-BR" dirty="0">
              <a:solidFill>
                <a:srgbClr val="0000FF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Script </a:t>
            </a:r>
            <a:r>
              <a:rPr lang="pt-BR" dirty="0" err="1" smtClean="0"/>
              <a:t>Matlab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Cláudio A. Fleury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41</a:t>
            </a:fld>
            <a:endParaRPr lang="pt-BR"/>
          </a:p>
        </p:txBody>
      </p:sp>
      <p:pic>
        <p:nvPicPr>
          <p:cNvPr id="16386" name="Picture 2" descr="% Sample the signal 100 times per second, for 2 seconds.&#10;Fs = 100;&#10;t = [0:2*Fs+1]'/Fs;&#10;Fc = 10; % Carrier frequency&#10;x = si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9" t="13009" r="53790" b="8600"/>
          <a:stretch/>
        </p:blipFill>
        <p:spPr bwMode="auto">
          <a:xfrm>
            <a:off x="4932040" y="836712"/>
            <a:ext cx="3964997" cy="564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697" y="-16234"/>
            <a:ext cx="788079" cy="843818"/>
            <a:chOff x="-14697" y="-16234"/>
            <a:chExt cx="788079" cy="843818"/>
          </a:xfrm>
        </p:grpSpPr>
        <p:sp>
          <p:nvSpPr>
            <p:cNvPr id="9" name="Triângulo retângulo 8"/>
            <p:cNvSpPr/>
            <p:nvPr/>
          </p:nvSpPr>
          <p:spPr>
            <a:xfrm rot="5400000">
              <a:off x="-22762" y="31440"/>
              <a:ext cx="827584" cy="764704"/>
            </a:xfrm>
            <a:prstGeom prst="rtTriangl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36000" rIns="36000" rtlCol="0" anchor="ctr"/>
            <a:lstStyle/>
            <a:p>
              <a:pPr algn="ctr"/>
              <a:endParaRPr lang="pt-BR" b="1" dirty="0"/>
            </a:p>
          </p:txBody>
        </p:sp>
        <p:sp>
          <p:nvSpPr>
            <p:cNvPr id="10" name="Retângulo 9"/>
            <p:cNvSpPr/>
            <p:nvPr/>
          </p:nvSpPr>
          <p:spPr>
            <a:xfrm rot="18780000">
              <a:off x="-63449" y="32518"/>
              <a:ext cx="558454" cy="46095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 anchorCtr="0"/>
            <a:lstStyle/>
            <a:p>
              <a:pPr algn="ctr"/>
              <a:r>
                <a:rPr lang="pt-BR" b="1" dirty="0" smtClean="0"/>
                <a:t>AM</a:t>
              </a:r>
              <a:endParaRPr lang="pt-B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9429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0000FF"/>
                </a:solidFill>
              </a:rPr>
              <a:t>Experimento</a:t>
            </a:r>
            <a:endParaRPr lang="pt-BR" dirty="0">
              <a:solidFill>
                <a:srgbClr val="0000FF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/>
              <a:t>DSB-LC, DSB-SC ou SSB-SC?</a:t>
            </a:r>
            <a:endParaRPr lang="pt-BR" b="1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Cláudio A. Fleury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42</a:t>
            </a:fld>
            <a:endParaRPr lang="pt-BR"/>
          </a:p>
        </p:txBody>
      </p:sp>
      <p:pic>
        <p:nvPicPr>
          <p:cNvPr id="17410" name="Picture 2" descr="Experiment 2 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700808"/>
            <a:ext cx="6076950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Experiment 2 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962868"/>
            <a:ext cx="6076950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upo 18"/>
          <p:cNvGrpSpPr/>
          <p:nvPr/>
        </p:nvGrpSpPr>
        <p:grpSpPr>
          <a:xfrm>
            <a:off x="1619672" y="1988840"/>
            <a:ext cx="6666729" cy="4562476"/>
            <a:chOff x="1619672" y="1988840"/>
            <a:chExt cx="6666729" cy="4562476"/>
          </a:xfrm>
        </p:grpSpPr>
        <p:pic>
          <p:nvPicPr>
            <p:cNvPr id="17414" name="Picture 6" descr="Experiment 2 A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9672" y="1988840"/>
              <a:ext cx="6076950" cy="4562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CaixaDeTexto 6"/>
            <p:cNvSpPr txBox="1"/>
            <p:nvPr/>
          </p:nvSpPr>
          <p:spPr>
            <a:xfrm>
              <a:off x="2075470" y="5373216"/>
              <a:ext cx="6210931" cy="98488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pt-BR" sz="2400" dirty="0" smtClean="0">
                  <a:solidFill>
                    <a:srgbClr val="00B0F0"/>
                  </a:solidFill>
                </a:rPr>
                <a:t>A portadora não contém informação de áudio</a:t>
              </a:r>
            </a:p>
            <a:p>
              <a:pPr>
                <a:spcAft>
                  <a:spcPts val="1200"/>
                </a:spcAft>
              </a:pPr>
              <a:r>
                <a:rPr lang="pt-BR" sz="2400" dirty="0" smtClean="0">
                  <a:solidFill>
                    <a:srgbClr val="00B0F0"/>
                  </a:solidFill>
                </a:rPr>
                <a:t>As bandas laterais contém informação duplicada</a:t>
              </a:r>
            </a:p>
          </p:txBody>
        </p:sp>
        <p:cxnSp>
          <p:nvCxnSpPr>
            <p:cNvPr id="9" name="Conector de seta reta 8"/>
            <p:cNvCxnSpPr/>
            <p:nvPr/>
          </p:nvCxnSpPr>
          <p:spPr>
            <a:xfrm flipH="1">
              <a:off x="3779912" y="4725144"/>
              <a:ext cx="288032" cy="1224136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de seta reta 12"/>
            <p:cNvCxnSpPr/>
            <p:nvPr/>
          </p:nvCxnSpPr>
          <p:spPr>
            <a:xfrm flipH="1">
              <a:off x="3779912" y="4797152"/>
              <a:ext cx="1296144" cy="115212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/>
            <p:cNvCxnSpPr/>
            <p:nvPr/>
          </p:nvCxnSpPr>
          <p:spPr>
            <a:xfrm>
              <a:off x="4572000" y="4149080"/>
              <a:ext cx="608935" cy="136815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aixaDeTexto 16"/>
            <p:cNvSpPr txBox="1"/>
            <p:nvPr/>
          </p:nvSpPr>
          <p:spPr>
            <a:xfrm>
              <a:off x="3612146" y="2233958"/>
              <a:ext cx="2513317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2800" b="1" dirty="0" smtClean="0"/>
                <a:t>Porque SSB-SC?</a:t>
              </a:r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-14697" y="-16234"/>
            <a:ext cx="788079" cy="843818"/>
            <a:chOff x="-14697" y="-16234"/>
            <a:chExt cx="788079" cy="843818"/>
          </a:xfrm>
        </p:grpSpPr>
        <p:sp>
          <p:nvSpPr>
            <p:cNvPr id="20" name="Triângulo retângulo 19"/>
            <p:cNvSpPr/>
            <p:nvPr/>
          </p:nvSpPr>
          <p:spPr>
            <a:xfrm rot="5400000">
              <a:off x="-22762" y="31440"/>
              <a:ext cx="827584" cy="764704"/>
            </a:xfrm>
            <a:prstGeom prst="rtTriangl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36000" rIns="36000" rtlCol="0" anchor="ctr"/>
            <a:lstStyle/>
            <a:p>
              <a:pPr algn="ctr"/>
              <a:endParaRPr lang="pt-BR" b="1" dirty="0"/>
            </a:p>
          </p:txBody>
        </p:sp>
        <p:sp>
          <p:nvSpPr>
            <p:cNvPr id="21" name="Retângulo 20"/>
            <p:cNvSpPr/>
            <p:nvPr/>
          </p:nvSpPr>
          <p:spPr>
            <a:xfrm rot="18780000">
              <a:off x="-63449" y="32518"/>
              <a:ext cx="558454" cy="46095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 anchorCtr="0"/>
            <a:lstStyle/>
            <a:p>
              <a:pPr algn="ctr"/>
              <a:r>
                <a:rPr lang="pt-BR" b="1" dirty="0" smtClean="0"/>
                <a:t>AM</a:t>
              </a:r>
              <a:endParaRPr lang="pt-B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0693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755576" y="5301208"/>
            <a:ext cx="7772400" cy="750292"/>
          </a:xfrm>
        </p:spPr>
        <p:txBody>
          <a:bodyPr/>
          <a:lstStyle/>
          <a:p>
            <a:r>
              <a:rPr lang="pt-BR" dirty="0" smtClean="0">
                <a:solidFill>
                  <a:schemeClr val="bg1"/>
                </a:solidFill>
              </a:rPr>
              <a:t>FM &amp; PM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idx="1"/>
          </p:nvPr>
        </p:nvSpPr>
        <p:spPr>
          <a:xfrm>
            <a:off x="755576" y="3801020"/>
            <a:ext cx="7772400" cy="1500187"/>
          </a:xfrm>
        </p:spPr>
        <p:txBody>
          <a:bodyPr/>
          <a:lstStyle/>
          <a:p>
            <a:r>
              <a:rPr lang="pt-BR" dirty="0" smtClean="0"/>
              <a:t>Modulação Analógica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Cláudio A. Fleury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754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Modulação Analógica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24744"/>
            <a:ext cx="7931224" cy="5256584"/>
          </a:xfrm>
        </p:spPr>
        <p:txBody>
          <a:bodyPr>
            <a:normAutofit/>
          </a:bodyPr>
          <a:lstStyle/>
          <a:p>
            <a:r>
              <a:rPr lang="pt-BR" b="1" dirty="0" smtClean="0"/>
              <a:t>Modulação em Ângulo</a:t>
            </a:r>
          </a:p>
          <a:p>
            <a:pPr lvl="1"/>
            <a:r>
              <a:rPr lang="pt-BR" dirty="0" smtClean="0"/>
              <a:t>O ângulo da onda portadora  é variado de acordo com o sinal mensagem</a:t>
            </a:r>
          </a:p>
          <a:p>
            <a:pPr lvl="1"/>
            <a:r>
              <a:rPr lang="pt-BR" dirty="0" smtClean="0"/>
              <a:t>É um </a:t>
            </a:r>
            <a:r>
              <a:rPr lang="pt-BR" dirty="0"/>
              <a:t>processo não </a:t>
            </a:r>
            <a:r>
              <a:rPr lang="pt-BR" dirty="0" smtClean="0"/>
              <a:t>linear, com largura de banda infinita (teor.) e amplitude sempre constante (mais imune a ruídos e interferências)</a:t>
            </a:r>
          </a:p>
          <a:p>
            <a:pPr lvl="1"/>
            <a:r>
              <a:rPr lang="pt-BR" dirty="0" smtClean="0"/>
              <a:t>Tipos: Frequência (FM) e Fase (PM)</a:t>
            </a:r>
          </a:p>
          <a:p>
            <a:pPr lvl="1"/>
            <a:r>
              <a:rPr lang="pt-BR" dirty="0" smtClean="0"/>
              <a:t>Fundamentos Teóricos</a:t>
            </a:r>
          </a:p>
          <a:p>
            <a:r>
              <a:rPr lang="pt-BR" b="1" dirty="0" smtClean="0"/>
              <a:t>Modulação em Frequência</a:t>
            </a:r>
          </a:p>
          <a:p>
            <a:pPr lvl="1"/>
            <a:r>
              <a:rPr lang="pt-BR" dirty="0" smtClean="0"/>
              <a:t>Histórico</a:t>
            </a:r>
          </a:p>
          <a:p>
            <a:pPr lvl="2"/>
            <a:r>
              <a:rPr lang="pt-BR" sz="1600" dirty="0" smtClean="0"/>
              <a:t>Inventada </a:t>
            </a:r>
            <a:r>
              <a:rPr lang="pt-BR" sz="1600" dirty="0"/>
              <a:t>em 1933 pelo </a:t>
            </a:r>
            <a:r>
              <a:rPr lang="pt-BR" sz="1600" dirty="0" smtClean="0"/>
              <a:t/>
            </a:r>
            <a:br>
              <a:rPr lang="pt-BR" sz="1600" dirty="0" smtClean="0"/>
            </a:br>
            <a:r>
              <a:rPr lang="pt-BR" sz="1600" dirty="0" smtClean="0"/>
              <a:t>engenheiro </a:t>
            </a:r>
            <a:r>
              <a:rPr lang="pt-BR" sz="1600" dirty="0"/>
              <a:t>americano </a:t>
            </a:r>
            <a:r>
              <a:rPr lang="pt-BR" sz="1600" dirty="0" smtClean="0"/>
              <a:t/>
            </a:r>
            <a:br>
              <a:rPr lang="pt-BR" sz="1600" dirty="0" smtClean="0"/>
            </a:br>
            <a:r>
              <a:rPr lang="pt-BR" sz="1600" dirty="0" smtClean="0"/>
              <a:t>Edwin </a:t>
            </a:r>
            <a:r>
              <a:rPr lang="pt-BR" sz="1600" dirty="0"/>
              <a:t>Armstrong</a:t>
            </a:r>
            <a:endParaRPr lang="pt-BR" sz="1600" dirty="0" smtClean="0"/>
          </a:p>
          <a:p>
            <a:pPr lvl="1"/>
            <a:r>
              <a:rPr lang="pt-BR" dirty="0" smtClean="0"/>
              <a:t>Índice de Modulação</a:t>
            </a:r>
          </a:p>
          <a:p>
            <a:pPr lvl="1"/>
            <a:r>
              <a:rPr lang="pt-BR" dirty="0" smtClean="0"/>
              <a:t>NBFM</a:t>
            </a:r>
            <a:r>
              <a:rPr lang="pt-BR" dirty="0"/>
              <a:t> </a:t>
            </a:r>
            <a:r>
              <a:rPr lang="pt-BR" dirty="0" smtClean="0"/>
              <a:t> </a:t>
            </a:r>
            <a:r>
              <a:rPr lang="pt-BR" sz="1800" dirty="0" smtClean="0"/>
              <a:t>(</a:t>
            </a:r>
            <a:r>
              <a:rPr lang="pt-BR" sz="1800" i="1" dirty="0" smtClean="0"/>
              <a:t>Narrow Band</a:t>
            </a:r>
            <a:r>
              <a:rPr lang="pt-BR" sz="1800" dirty="0" smtClean="0"/>
              <a:t>)</a:t>
            </a:r>
            <a:endParaRPr lang="pt-BR" dirty="0" smtClean="0"/>
          </a:p>
          <a:p>
            <a:pPr lvl="1"/>
            <a:r>
              <a:rPr lang="pt-BR" dirty="0" smtClean="0"/>
              <a:t>WBFM</a:t>
            </a:r>
            <a:r>
              <a:rPr lang="pt-BR" dirty="0"/>
              <a:t> </a:t>
            </a:r>
            <a:r>
              <a:rPr lang="pt-BR" dirty="0" smtClean="0"/>
              <a:t> </a:t>
            </a:r>
            <a:r>
              <a:rPr lang="pt-BR" sz="1800" dirty="0" smtClean="0"/>
              <a:t>(</a:t>
            </a:r>
            <a:r>
              <a:rPr lang="pt-BR" sz="1800" i="1" dirty="0" err="1" smtClean="0"/>
              <a:t>Wide</a:t>
            </a:r>
            <a:r>
              <a:rPr lang="pt-BR" sz="1800" i="1" dirty="0" smtClean="0"/>
              <a:t> Band</a:t>
            </a:r>
            <a:r>
              <a:rPr lang="pt-BR" sz="1800" dirty="0" smtClean="0"/>
              <a:t>)</a:t>
            </a:r>
            <a:endParaRPr lang="pt-BR" dirty="0" smtClean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smtClean="0"/>
              <a:t>Mai/2016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Cláudio A. Fleury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44</a:t>
            </a:fld>
            <a:endParaRPr lang="pt-BR"/>
          </a:p>
        </p:txBody>
      </p:sp>
      <p:pic>
        <p:nvPicPr>
          <p:cNvPr id="2054" name="Picture 6" descr="http://www.comunicacao.pro.br/setepontos/Tak_AM_02F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312" y="4427978"/>
            <a:ext cx="5319192" cy="216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716016" y="3646765"/>
            <a:ext cx="43110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LcParenBoth"/>
            </a:pPr>
            <a:r>
              <a:rPr lang="pt-BR" sz="1200" dirty="0" smtClean="0"/>
              <a:t>Sinal </a:t>
            </a:r>
            <a:r>
              <a:rPr lang="pt-BR" sz="1200" dirty="0"/>
              <a:t>de RF modulado com um tom monofônico (nota </a:t>
            </a:r>
            <a:r>
              <a:rPr lang="pt-BR" sz="1200" dirty="0" smtClean="0"/>
              <a:t>"</a:t>
            </a:r>
            <a:r>
              <a:rPr lang="pt-BR" sz="1200" dirty="0" err="1" smtClean="0"/>
              <a:t>la</a:t>
            </a:r>
            <a:r>
              <a:rPr lang="pt-BR" sz="1200" dirty="0" smtClean="0"/>
              <a:t>")</a:t>
            </a:r>
          </a:p>
          <a:p>
            <a:pPr marL="342900" indent="-342900">
              <a:buAutoNum type="alphaLcParenBoth"/>
            </a:pPr>
            <a:r>
              <a:rPr lang="pt-BR" sz="1200" dirty="0" smtClean="0"/>
              <a:t>Sinal de </a:t>
            </a:r>
            <a:r>
              <a:rPr lang="pt-BR" sz="1200" dirty="0"/>
              <a:t>RF modulado com um sinal de áudio </a:t>
            </a:r>
            <a:r>
              <a:rPr lang="pt-BR" sz="1200" dirty="0" smtClean="0"/>
              <a:t>complexo, </a:t>
            </a:r>
            <a:br>
              <a:rPr lang="pt-BR" sz="1200" dirty="0" smtClean="0"/>
            </a:br>
            <a:r>
              <a:rPr lang="pt-BR" sz="1200" dirty="0" smtClean="0"/>
              <a:t>com </a:t>
            </a:r>
            <a:r>
              <a:rPr lang="pt-BR" sz="1200" dirty="0"/>
              <a:t>5 kHz de banda passante.</a:t>
            </a:r>
          </a:p>
        </p:txBody>
      </p:sp>
      <p:grpSp>
        <p:nvGrpSpPr>
          <p:cNvPr id="10" name="Grupo 9"/>
          <p:cNvGrpSpPr/>
          <p:nvPr/>
        </p:nvGrpSpPr>
        <p:grpSpPr>
          <a:xfrm>
            <a:off x="-14697" y="-16234"/>
            <a:ext cx="788079" cy="843818"/>
            <a:chOff x="-14697" y="-16234"/>
            <a:chExt cx="788079" cy="843818"/>
          </a:xfrm>
          <a:solidFill>
            <a:srgbClr val="002060"/>
          </a:solidFill>
        </p:grpSpPr>
        <p:sp>
          <p:nvSpPr>
            <p:cNvPr id="8" name="Triângulo retângulo 7"/>
            <p:cNvSpPr/>
            <p:nvPr/>
          </p:nvSpPr>
          <p:spPr>
            <a:xfrm rot="5400000">
              <a:off x="-22762" y="31440"/>
              <a:ext cx="827584" cy="764704"/>
            </a:xfrm>
            <a:prstGeom prst="rt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36000" rIns="36000" rtlCol="0" anchor="ctr"/>
            <a:lstStyle/>
            <a:p>
              <a:pPr algn="ctr"/>
              <a:endParaRPr lang="pt-BR" b="1" dirty="0"/>
            </a:p>
          </p:txBody>
        </p:sp>
        <p:sp>
          <p:nvSpPr>
            <p:cNvPr id="9" name="Retângulo 8"/>
            <p:cNvSpPr/>
            <p:nvPr/>
          </p:nvSpPr>
          <p:spPr>
            <a:xfrm rot="18780000">
              <a:off x="-63449" y="32518"/>
              <a:ext cx="558454" cy="460950"/>
            </a:xfrm>
            <a:prstGeom prst="rect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 anchorCtr="0"/>
            <a:lstStyle/>
            <a:p>
              <a:pPr algn="ctr"/>
              <a:r>
                <a:rPr lang="pt-BR" b="1" dirty="0" smtClean="0"/>
                <a:t>FM</a:t>
              </a:r>
              <a:endParaRPr lang="pt-B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294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Modulação Analógica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24744"/>
            <a:ext cx="7931224" cy="5400600"/>
          </a:xfrm>
        </p:spPr>
        <p:txBody>
          <a:bodyPr>
            <a:noAutofit/>
          </a:bodyPr>
          <a:lstStyle/>
          <a:p>
            <a:r>
              <a:rPr lang="pt-BR" b="1" dirty="0" smtClean="0"/>
              <a:t>Modulação em Ângulo</a:t>
            </a:r>
            <a:endParaRPr lang="pt-BR" dirty="0"/>
          </a:p>
          <a:p>
            <a:pPr lvl="1"/>
            <a:r>
              <a:rPr lang="pt-BR" dirty="0"/>
              <a:t>A modulação em fase (</a:t>
            </a:r>
            <a:r>
              <a:rPr lang="pt-BR" dirty="0" smtClean="0"/>
              <a:t>PM) </a:t>
            </a:r>
          </a:p>
          <a:p>
            <a:pPr lvl="2"/>
            <a:r>
              <a:rPr lang="pt-BR" sz="1700" dirty="0" smtClean="0"/>
              <a:t>É a </a:t>
            </a:r>
            <a:r>
              <a:rPr lang="pt-BR" sz="1700" dirty="0"/>
              <a:t>forma de modulação em </a:t>
            </a:r>
            <a:r>
              <a:rPr lang="pt-BR" sz="1700" dirty="0" smtClean="0"/>
              <a:t>ângulo na </a:t>
            </a:r>
            <a:r>
              <a:rPr lang="pt-BR" sz="1700" dirty="0"/>
              <a:t>qual o ângulo </a:t>
            </a:r>
            <a:r>
              <a:rPr lang="pt-BR" sz="1700" dirty="0" smtClean="0"/>
              <a:t>instantâneo </a:t>
            </a:r>
            <a:r>
              <a:rPr lang="pt-BR" sz="1700" b="1" dirty="0" err="1" smtClean="0"/>
              <a:t>θ</a:t>
            </a:r>
            <a:r>
              <a:rPr lang="pt-BR" sz="1700" b="1" i="1" baseline="-25000" dirty="0" err="1" smtClean="0"/>
              <a:t>i</a:t>
            </a:r>
            <a:r>
              <a:rPr lang="pt-BR" sz="1700" b="1" dirty="0" smtClean="0"/>
              <a:t>(</a:t>
            </a:r>
            <a:r>
              <a:rPr lang="pt-BR" sz="1700" b="1" i="1" dirty="0" smtClean="0"/>
              <a:t>t</a:t>
            </a:r>
            <a:r>
              <a:rPr lang="pt-BR" sz="1700" b="1" dirty="0"/>
              <a:t>)</a:t>
            </a:r>
            <a:r>
              <a:rPr lang="pt-BR" sz="1700" dirty="0"/>
              <a:t> é variado linearmente com o sinal de </a:t>
            </a:r>
            <a:r>
              <a:rPr lang="pt-BR" sz="1700" dirty="0" smtClean="0"/>
              <a:t>mensagem </a:t>
            </a:r>
            <a:r>
              <a:rPr lang="pt-BR" sz="1700" i="1" dirty="0" smtClean="0"/>
              <a:t>m</a:t>
            </a:r>
            <a:r>
              <a:rPr lang="pt-BR" sz="1700" dirty="0" smtClean="0"/>
              <a:t>(</a:t>
            </a:r>
            <a:r>
              <a:rPr lang="pt-BR" sz="1700" i="1" dirty="0" smtClean="0"/>
              <a:t>t</a:t>
            </a:r>
            <a:r>
              <a:rPr lang="pt-BR" sz="1700" dirty="0" smtClean="0"/>
              <a:t>)</a:t>
            </a:r>
          </a:p>
          <a:p>
            <a:pPr lvl="2"/>
            <a:endParaRPr lang="pt-BR" sz="2400" dirty="0"/>
          </a:p>
          <a:p>
            <a:pPr lvl="2"/>
            <a:r>
              <a:rPr lang="pt-BR" sz="1700" dirty="0" smtClean="0"/>
              <a:t>O </a:t>
            </a:r>
            <a:r>
              <a:rPr lang="pt-BR" sz="1700" dirty="0"/>
              <a:t>termo 2π</a:t>
            </a:r>
            <a:r>
              <a:rPr lang="pt-BR" sz="1700" i="1" dirty="0" err="1"/>
              <a:t>f</a:t>
            </a:r>
            <a:r>
              <a:rPr lang="pt-BR" sz="1700" i="1" baseline="-25000" dirty="0" err="1"/>
              <a:t>c</a:t>
            </a:r>
            <a:r>
              <a:rPr lang="pt-BR" sz="1700" i="1" dirty="0" err="1"/>
              <a:t>t</a:t>
            </a:r>
            <a:r>
              <a:rPr lang="pt-BR" sz="1700" dirty="0"/>
              <a:t> representa o ângulo da portadora não modulada com a constante </a:t>
            </a:r>
            <a:r>
              <a:rPr lang="pt-BR" sz="1700" dirty="0" err="1"/>
              <a:t>φ</a:t>
            </a:r>
            <a:r>
              <a:rPr lang="pt-BR" sz="1700" baseline="-25000" dirty="0" err="1"/>
              <a:t>c</a:t>
            </a:r>
            <a:r>
              <a:rPr lang="pt-BR" sz="1700" dirty="0"/>
              <a:t> </a:t>
            </a:r>
            <a:r>
              <a:rPr lang="pt-BR" sz="1700" dirty="0" smtClean="0"/>
              <a:t>igual a </a:t>
            </a:r>
            <a:r>
              <a:rPr lang="pt-BR" sz="1700" dirty="0"/>
              <a:t>zero por conveniência de representação. </a:t>
            </a:r>
            <a:endParaRPr lang="pt-BR" sz="1700" dirty="0" smtClean="0"/>
          </a:p>
          <a:p>
            <a:pPr lvl="2"/>
            <a:r>
              <a:rPr lang="pt-BR" sz="1700" dirty="0" smtClean="0"/>
              <a:t>A constante </a:t>
            </a:r>
            <a:r>
              <a:rPr lang="pt-BR" sz="1700" i="1" dirty="0" err="1"/>
              <a:t>k</a:t>
            </a:r>
            <a:r>
              <a:rPr lang="pt-BR" sz="1700" i="1" baseline="-25000" dirty="0" err="1"/>
              <a:t>p</a:t>
            </a:r>
            <a:r>
              <a:rPr lang="pt-BR" sz="1700" dirty="0"/>
              <a:t> representa o fator de </a:t>
            </a:r>
            <a:r>
              <a:rPr lang="pt-BR" sz="1700" dirty="0" smtClean="0"/>
              <a:t>sensibilidade de </a:t>
            </a:r>
            <a:r>
              <a:rPr lang="pt-BR" sz="1700" dirty="0"/>
              <a:t>fase do </a:t>
            </a:r>
            <a:r>
              <a:rPr lang="pt-BR" sz="1700" dirty="0" smtClean="0"/>
              <a:t>modulador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A </a:t>
            </a:r>
            <a:r>
              <a:rPr lang="pt-BR" dirty="0"/>
              <a:t>modulação em </a:t>
            </a:r>
            <a:r>
              <a:rPr lang="pt-BR" dirty="0" smtClean="0"/>
              <a:t>frequência </a:t>
            </a:r>
            <a:r>
              <a:rPr lang="pt-BR" dirty="0"/>
              <a:t>(FM) </a:t>
            </a:r>
            <a:endParaRPr lang="pt-BR" dirty="0" smtClean="0"/>
          </a:p>
          <a:p>
            <a:pPr lvl="2"/>
            <a:r>
              <a:rPr lang="pt-BR" sz="1700" dirty="0" smtClean="0"/>
              <a:t>É a </a:t>
            </a:r>
            <a:r>
              <a:rPr lang="pt-BR" sz="1700" dirty="0"/>
              <a:t>forma de modulação em ângulo na qual </a:t>
            </a:r>
            <a:r>
              <a:rPr lang="pt-BR" sz="1700" dirty="0" smtClean="0"/>
              <a:t>a frequência </a:t>
            </a:r>
            <a:r>
              <a:rPr lang="pt-BR" sz="1700" dirty="0"/>
              <a:t>instantânea </a:t>
            </a:r>
            <a:r>
              <a:rPr lang="pt-BR" sz="1700" b="1" i="1" dirty="0" err="1"/>
              <a:t>f</a:t>
            </a:r>
            <a:r>
              <a:rPr lang="pt-BR" sz="1700" b="1" i="1" baseline="-25000" dirty="0" err="1"/>
              <a:t>i</a:t>
            </a:r>
            <a:r>
              <a:rPr lang="pt-BR" sz="1700" b="1" dirty="0"/>
              <a:t>(</a:t>
            </a:r>
            <a:r>
              <a:rPr lang="pt-BR" sz="1700" b="1" i="1" dirty="0"/>
              <a:t>t</a:t>
            </a:r>
            <a:r>
              <a:rPr lang="pt-BR" sz="1700" b="1" dirty="0"/>
              <a:t>)</a:t>
            </a:r>
            <a:r>
              <a:rPr lang="pt-BR" sz="1700" dirty="0"/>
              <a:t> é variada linearmente com o sinal de mensagem </a:t>
            </a:r>
            <a:r>
              <a:rPr lang="pt-BR" sz="1700" i="1" dirty="0"/>
              <a:t>m</a:t>
            </a:r>
            <a:r>
              <a:rPr lang="pt-BR" sz="1700" dirty="0"/>
              <a:t>(</a:t>
            </a:r>
            <a:r>
              <a:rPr lang="pt-BR" sz="1700" i="1" dirty="0"/>
              <a:t>t</a:t>
            </a:r>
            <a:r>
              <a:rPr lang="pt-BR" sz="1700" dirty="0" smtClean="0"/>
              <a:t>)</a:t>
            </a:r>
          </a:p>
          <a:p>
            <a:pPr lvl="2"/>
            <a:endParaRPr lang="pt-BR" sz="1700" dirty="0" smtClean="0"/>
          </a:p>
          <a:p>
            <a:pPr lvl="2"/>
            <a:endParaRPr lang="pt-BR" sz="1050" dirty="0"/>
          </a:p>
          <a:p>
            <a:pPr lvl="2"/>
            <a:r>
              <a:rPr lang="pt-BR" sz="1700" dirty="0"/>
              <a:t>O termo constante </a:t>
            </a:r>
            <a:r>
              <a:rPr lang="pt-BR" sz="1700" i="1" dirty="0" err="1"/>
              <a:t>f</a:t>
            </a:r>
            <a:r>
              <a:rPr lang="pt-BR" sz="1700" i="1" baseline="-25000" dirty="0" err="1"/>
              <a:t>c</a:t>
            </a:r>
            <a:r>
              <a:rPr lang="pt-BR" sz="1700" dirty="0"/>
              <a:t> representa a </a:t>
            </a:r>
            <a:r>
              <a:rPr lang="pt-BR" sz="1700" dirty="0" smtClean="0"/>
              <a:t>frequência </a:t>
            </a:r>
            <a:r>
              <a:rPr lang="pt-BR" sz="1700" dirty="0"/>
              <a:t>da portadora não </a:t>
            </a:r>
            <a:r>
              <a:rPr lang="pt-BR" sz="1700" dirty="0" smtClean="0"/>
              <a:t>modulada</a:t>
            </a:r>
          </a:p>
          <a:p>
            <a:pPr lvl="2"/>
            <a:r>
              <a:rPr lang="pt-BR" sz="1700" dirty="0" smtClean="0"/>
              <a:t>A constante </a:t>
            </a:r>
            <a:r>
              <a:rPr lang="pt-BR" sz="1700" i="1" dirty="0" err="1" smtClean="0"/>
              <a:t>k</a:t>
            </a:r>
            <a:r>
              <a:rPr lang="pt-BR" sz="1700" i="1" baseline="-25000" dirty="0" err="1" smtClean="0"/>
              <a:t>f</a:t>
            </a:r>
            <a:r>
              <a:rPr lang="pt-BR" sz="1700" dirty="0" smtClean="0"/>
              <a:t> </a:t>
            </a:r>
            <a:r>
              <a:rPr lang="pt-BR" sz="1700" dirty="0"/>
              <a:t>representa o fator de sensibilidade de </a:t>
            </a:r>
            <a:r>
              <a:rPr lang="pt-BR" sz="1700" dirty="0" smtClean="0"/>
              <a:t>frequência </a:t>
            </a:r>
            <a:r>
              <a:rPr lang="pt-BR" sz="1700" dirty="0"/>
              <a:t>do modulador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Cláudio A. Fleury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45</a:t>
            </a:fld>
            <a:endParaRPr lang="pt-BR"/>
          </a:p>
        </p:txBody>
      </p:sp>
      <p:grpSp>
        <p:nvGrpSpPr>
          <p:cNvPr id="10" name="Grupo 9"/>
          <p:cNvGrpSpPr/>
          <p:nvPr/>
        </p:nvGrpSpPr>
        <p:grpSpPr>
          <a:xfrm>
            <a:off x="-14697" y="-16234"/>
            <a:ext cx="788079" cy="843818"/>
            <a:chOff x="-14697" y="-16234"/>
            <a:chExt cx="788079" cy="843818"/>
          </a:xfrm>
          <a:solidFill>
            <a:srgbClr val="002060"/>
          </a:solidFill>
        </p:grpSpPr>
        <p:sp>
          <p:nvSpPr>
            <p:cNvPr id="8" name="Triângulo retângulo 7"/>
            <p:cNvSpPr/>
            <p:nvPr/>
          </p:nvSpPr>
          <p:spPr>
            <a:xfrm rot="5400000">
              <a:off x="-22762" y="31440"/>
              <a:ext cx="827584" cy="764704"/>
            </a:xfrm>
            <a:prstGeom prst="rt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36000" rIns="36000" rtlCol="0" anchor="ctr"/>
            <a:lstStyle/>
            <a:p>
              <a:pPr algn="ctr"/>
              <a:endParaRPr lang="pt-BR" b="1" dirty="0"/>
            </a:p>
          </p:txBody>
        </p:sp>
        <p:sp>
          <p:nvSpPr>
            <p:cNvPr id="9" name="Retângulo 8"/>
            <p:cNvSpPr/>
            <p:nvPr/>
          </p:nvSpPr>
          <p:spPr>
            <a:xfrm rot="18780000">
              <a:off x="-63449" y="32518"/>
              <a:ext cx="558454" cy="460950"/>
            </a:xfrm>
            <a:prstGeom prst="rect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 anchorCtr="0"/>
            <a:lstStyle/>
            <a:p>
              <a:pPr algn="ctr"/>
              <a:r>
                <a:rPr lang="pt-BR" b="1" dirty="0" smtClean="0"/>
                <a:t>FM</a:t>
              </a:r>
              <a:endParaRPr lang="pt-BR" b="1" dirty="0"/>
            </a:p>
          </p:txBody>
        </p:sp>
      </p:grp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537214"/>
            <a:ext cx="2243881" cy="315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5203132"/>
            <a:ext cx="1814588" cy="333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313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Modulação Analógica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24744"/>
            <a:ext cx="7931224" cy="5256584"/>
          </a:xfrm>
        </p:spPr>
        <p:txBody>
          <a:bodyPr>
            <a:normAutofit/>
          </a:bodyPr>
          <a:lstStyle/>
          <a:p>
            <a:r>
              <a:rPr lang="pt-BR" b="1" dirty="0" smtClean="0"/>
              <a:t>Modulação em Ângulo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Cláudio A. Fleury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46</a:t>
            </a:fld>
            <a:endParaRPr lang="pt-BR"/>
          </a:p>
        </p:txBody>
      </p:sp>
      <p:grpSp>
        <p:nvGrpSpPr>
          <p:cNvPr id="10" name="Grupo 9"/>
          <p:cNvGrpSpPr/>
          <p:nvPr/>
        </p:nvGrpSpPr>
        <p:grpSpPr>
          <a:xfrm>
            <a:off x="-14697" y="-16234"/>
            <a:ext cx="788079" cy="843818"/>
            <a:chOff x="-14697" y="-16234"/>
            <a:chExt cx="788079" cy="843818"/>
          </a:xfrm>
          <a:solidFill>
            <a:srgbClr val="002060"/>
          </a:solidFill>
        </p:grpSpPr>
        <p:sp>
          <p:nvSpPr>
            <p:cNvPr id="8" name="Triângulo retângulo 7"/>
            <p:cNvSpPr/>
            <p:nvPr/>
          </p:nvSpPr>
          <p:spPr>
            <a:xfrm rot="5400000">
              <a:off x="-22762" y="31440"/>
              <a:ext cx="827584" cy="764704"/>
            </a:xfrm>
            <a:prstGeom prst="rt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36000" rIns="36000" rtlCol="0" anchor="ctr"/>
            <a:lstStyle/>
            <a:p>
              <a:pPr algn="ctr"/>
              <a:endParaRPr lang="pt-BR" b="1" dirty="0"/>
            </a:p>
          </p:txBody>
        </p:sp>
        <p:sp>
          <p:nvSpPr>
            <p:cNvPr id="9" name="Retângulo 8"/>
            <p:cNvSpPr/>
            <p:nvPr/>
          </p:nvSpPr>
          <p:spPr>
            <a:xfrm rot="18780000">
              <a:off x="-63449" y="32518"/>
              <a:ext cx="558454" cy="460950"/>
            </a:xfrm>
            <a:prstGeom prst="rect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 anchorCtr="0"/>
            <a:lstStyle/>
            <a:p>
              <a:pPr algn="ctr"/>
              <a:r>
                <a:rPr lang="pt-BR" b="1" dirty="0" smtClean="0"/>
                <a:t>FM</a:t>
              </a:r>
              <a:endParaRPr lang="pt-BR" b="1" dirty="0"/>
            </a:p>
          </p:txBody>
        </p:sp>
      </p:grp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60" y="1857374"/>
            <a:ext cx="8459329" cy="3515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1907704" y="4653136"/>
            <a:ext cx="4752528" cy="684018"/>
            <a:chOff x="1763688" y="4293096"/>
            <a:chExt cx="4752528" cy="684018"/>
          </a:xfrm>
        </p:grpSpPr>
        <p:sp>
          <p:nvSpPr>
            <p:cNvPr id="12" name="Elipse 11"/>
            <p:cNvSpPr/>
            <p:nvPr/>
          </p:nvSpPr>
          <p:spPr>
            <a:xfrm>
              <a:off x="1763688" y="4293096"/>
              <a:ext cx="2016224" cy="50405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Elipse 12"/>
            <p:cNvSpPr/>
            <p:nvPr/>
          </p:nvSpPr>
          <p:spPr>
            <a:xfrm>
              <a:off x="3923928" y="4365104"/>
              <a:ext cx="2592288" cy="61201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10036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330824" cy="706090"/>
          </a:xfrm>
        </p:spPr>
        <p:txBody>
          <a:bodyPr>
            <a:normAutofit/>
          </a:bodyPr>
          <a:lstStyle/>
          <a:p>
            <a:r>
              <a:rPr lang="pt-BR" dirty="0" smtClean="0"/>
              <a:t>Modulação Analógica</a:t>
            </a:r>
            <a:endParaRPr lang="pt-BR" dirty="0"/>
          </a:p>
        </p:txBody>
      </p:sp>
      <p:sp>
        <p:nvSpPr>
          <p:cNvPr id="17" name="Espaço Reservado para Conteúdo 16"/>
          <p:cNvSpPr>
            <a:spLocks noGrp="1"/>
          </p:cNvSpPr>
          <p:nvPr>
            <p:ph idx="1"/>
          </p:nvPr>
        </p:nvSpPr>
        <p:spPr>
          <a:xfrm>
            <a:off x="457200" y="1287670"/>
            <a:ext cx="4330824" cy="3869522"/>
          </a:xfrm>
        </p:spPr>
        <p:txBody>
          <a:bodyPr>
            <a:noAutofit/>
          </a:bodyPr>
          <a:lstStyle/>
          <a:p>
            <a:r>
              <a:rPr lang="pt-BR" dirty="0" smtClean="0"/>
              <a:t>Modulação em Ângulo - Propriedades</a:t>
            </a:r>
          </a:p>
          <a:p>
            <a:pPr marL="531813" lvl="1" indent="-173038">
              <a:buFont typeface="Arial" panose="020B0604020202020204" pitchFamily="34" charset="0"/>
              <a:buChar char="•"/>
            </a:pPr>
            <a:r>
              <a:rPr lang="pt-BR" sz="1800" dirty="0" smtClean="0"/>
              <a:t>Potência transmitida constante </a:t>
            </a:r>
          </a:p>
          <a:p>
            <a:pPr marL="531813" lvl="1" indent="-173038">
              <a:buFont typeface="Arial" panose="020B0604020202020204" pitchFamily="34" charset="0"/>
              <a:buChar char="•"/>
            </a:pPr>
            <a:r>
              <a:rPr lang="pt-BR" sz="1800" dirty="0" smtClean="0"/>
              <a:t>Processo de modulação não linear (sinal modulado não obedece ao teorema da superposição)</a:t>
            </a:r>
          </a:p>
          <a:p>
            <a:pPr marL="531813" lvl="1" indent="-173038">
              <a:buFont typeface="Arial" panose="020B0604020202020204" pitchFamily="34" charset="0"/>
              <a:buChar char="•"/>
            </a:pPr>
            <a:r>
              <a:rPr lang="pt-BR" sz="1800" dirty="0" smtClean="0"/>
              <a:t>Irregularidades na passagem pelo zero</a:t>
            </a:r>
          </a:p>
          <a:p>
            <a:pPr marL="531813" lvl="1" indent="-173038">
              <a:buFont typeface="Arial" panose="020B0604020202020204" pitchFamily="34" charset="0"/>
              <a:buChar char="•"/>
            </a:pPr>
            <a:r>
              <a:rPr lang="pt-BR" sz="1800" dirty="0" smtClean="0"/>
              <a:t>Sinal mensagem não pode ser visualizado no sinal modulado</a:t>
            </a:r>
          </a:p>
          <a:p>
            <a:pPr marL="531813" lvl="1" indent="-173038">
              <a:buFont typeface="Arial" panose="020B0604020202020204" pitchFamily="34" charset="0"/>
              <a:buChar char="•"/>
            </a:pPr>
            <a:r>
              <a:rPr lang="pt-BR" sz="1800" dirty="0" smtClean="0"/>
              <a:t>Aumento na largura de banda do sinal modulado para aumentar a SNR</a:t>
            </a:r>
            <a:r>
              <a:rPr lang="pt-BR" sz="1800" baseline="30000" dirty="0" smtClean="0"/>
              <a:t>1</a:t>
            </a:r>
            <a:endParaRPr lang="pt-BR" sz="1800" baseline="30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Cláudio A. Fleury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47</a:t>
            </a:fld>
            <a:endParaRPr lang="pt-BR"/>
          </a:p>
        </p:txBody>
      </p:sp>
      <p:grpSp>
        <p:nvGrpSpPr>
          <p:cNvPr id="10" name="Grupo 9"/>
          <p:cNvGrpSpPr/>
          <p:nvPr/>
        </p:nvGrpSpPr>
        <p:grpSpPr>
          <a:xfrm>
            <a:off x="-14697" y="-16234"/>
            <a:ext cx="788079" cy="843818"/>
            <a:chOff x="-14697" y="-16234"/>
            <a:chExt cx="788079" cy="843818"/>
          </a:xfrm>
          <a:solidFill>
            <a:srgbClr val="002060"/>
          </a:solidFill>
        </p:grpSpPr>
        <p:sp>
          <p:nvSpPr>
            <p:cNvPr id="8" name="Triângulo retângulo 7"/>
            <p:cNvSpPr/>
            <p:nvPr/>
          </p:nvSpPr>
          <p:spPr>
            <a:xfrm rot="5400000">
              <a:off x="-22762" y="31440"/>
              <a:ext cx="827584" cy="764704"/>
            </a:xfrm>
            <a:prstGeom prst="rt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36000" rIns="36000" rtlCol="0" anchor="ctr"/>
            <a:lstStyle/>
            <a:p>
              <a:pPr algn="ctr"/>
              <a:endParaRPr lang="pt-BR" b="1" dirty="0"/>
            </a:p>
          </p:txBody>
        </p:sp>
        <p:sp>
          <p:nvSpPr>
            <p:cNvPr id="9" name="Retângulo 8"/>
            <p:cNvSpPr/>
            <p:nvPr/>
          </p:nvSpPr>
          <p:spPr>
            <a:xfrm rot="18780000">
              <a:off x="-63449" y="32518"/>
              <a:ext cx="558454" cy="460950"/>
            </a:xfrm>
            <a:prstGeom prst="rect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 anchorCtr="0"/>
            <a:lstStyle/>
            <a:p>
              <a:pPr algn="ctr"/>
              <a:r>
                <a:rPr lang="pt-BR" b="1" dirty="0" smtClean="0"/>
                <a:t>FM</a:t>
              </a:r>
              <a:endParaRPr lang="pt-BR" b="1" dirty="0"/>
            </a:p>
          </p:txBody>
        </p:sp>
      </p:grp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80988"/>
            <a:ext cx="4010025" cy="629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upo 15"/>
          <p:cNvGrpSpPr/>
          <p:nvPr/>
        </p:nvGrpSpPr>
        <p:grpSpPr>
          <a:xfrm>
            <a:off x="1654890" y="4994266"/>
            <a:ext cx="3061126" cy="1459070"/>
            <a:chOff x="574770" y="1700808"/>
            <a:chExt cx="3061126" cy="1459070"/>
          </a:xfrm>
        </p:grpSpPr>
        <p:pic>
          <p:nvPicPr>
            <p:cNvPr id="1946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770" y="1700808"/>
              <a:ext cx="3057525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61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1920004"/>
              <a:ext cx="2000250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5" name="Grupo 14"/>
            <p:cNvGrpSpPr/>
            <p:nvPr/>
          </p:nvGrpSpPr>
          <p:grpSpPr>
            <a:xfrm>
              <a:off x="1350153" y="2204864"/>
              <a:ext cx="2285743" cy="955014"/>
              <a:chOff x="1380498" y="2311597"/>
              <a:chExt cx="2285743" cy="955014"/>
            </a:xfrm>
          </p:grpSpPr>
          <p:pic>
            <p:nvPicPr>
              <p:cNvPr id="19465" name="Picture 9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21996" y="2674195"/>
                <a:ext cx="2190750" cy="200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62" name="Picture 6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15223" y="2311597"/>
                <a:ext cx="1323975" cy="180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4" name="Grupo 13"/>
              <p:cNvGrpSpPr/>
              <p:nvPr/>
            </p:nvGrpSpPr>
            <p:grpSpPr>
              <a:xfrm>
                <a:off x="1380498" y="2479731"/>
                <a:ext cx="1932574" cy="200025"/>
                <a:chOff x="1392073" y="2468156"/>
                <a:chExt cx="1932574" cy="200025"/>
              </a:xfrm>
            </p:grpSpPr>
            <p:pic>
              <p:nvPicPr>
                <p:cNvPr id="19463" name="Picture 7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92073" y="2468156"/>
                  <a:ext cx="257175" cy="200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9464" name="Picture 8"/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19672" y="2492896"/>
                  <a:ext cx="1704975" cy="171450"/>
                </a:xfrm>
                <a:prstGeom prst="rect">
                  <a:avLst/>
                </a:prstGeom>
                <a:noFill/>
                <a:ln w="9525">
                  <a:solidFill>
                    <a:srgbClr val="0000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</p:pic>
          </p:grpSp>
          <p:pic>
            <p:nvPicPr>
              <p:cNvPr id="19466" name="Picture 10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21348" y="2876086"/>
                <a:ext cx="1828800" cy="200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68" name="Picture 12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2923" y="3076111"/>
                <a:ext cx="561975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69" name="Picture 13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2099" y="3064536"/>
                <a:ext cx="93345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70" name="Picture 14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04241" y="3080535"/>
                <a:ext cx="762000" cy="1714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19471" name="Picture 1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80" y="5614453"/>
            <a:ext cx="1148779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tângulo 17"/>
          <p:cNvSpPr/>
          <p:nvPr/>
        </p:nvSpPr>
        <p:spPr>
          <a:xfrm rot="16200000">
            <a:off x="-1383823" y="4679324"/>
            <a:ext cx="31394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baseline="300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pt-BR" sz="1200" dirty="0" smtClean="0">
                <a:solidFill>
                  <a:schemeClr val="bg1">
                    <a:lumMod val="50000"/>
                  </a:schemeClr>
                </a:solidFill>
              </a:rPr>
              <a:t> SNR – </a:t>
            </a:r>
            <a:r>
              <a:rPr lang="pt-BR" sz="1200" i="1" dirty="0" err="1" smtClean="0">
                <a:solidFill>
                  <a:schemeClr val="bg1">
                    <a:lumMod val="50000"/>
                  </a:schemeClr>
                </a:solidFill>
              </a:rPr>
              <a:t>Signal-to-Noise</a:t>
            </a:r>
            <a:r>
              <a:rPr lang="pt-BR" sz="1200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i="1" dirty="0" err="1" smtClean="0">
                <a:solidFill>
                  <a:schemeClr val="bg1">
                    <a:lumMod val="50000"/>
                  </a:schemeClr>
                </a:solidFill>
              </a:rPr>
              <a:t>Ratio</a:t>
            </a:r>
            <a:r>
              <a:rPr lang="pt-BR" sz="1200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dirty="0" smtClean="0">
                <a:solidFill>
                  <a:schemeClr val="bg1">
                    <a:lumMod val="50000"/>
                  </a:schemeClr>
                </a:solidFill>
              </a:rPr>
              <a:t>(razão sinal-ruído)</a:t>
            </a:r>
            <a:endParaRPr lang="pt-BR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8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330824" cy="706090"/>
          </a:xfrm>
        </p:spPr>
        <p:txBody>
          <a:bodyPr>
            <a:normAutofit/>
          </a:bodyPr>
          <a:lstStyle/>
          <a:p>
            <a:r>
              <a:rPr lang="pt-BR" dirty="0" smtClean="0"/>
              <a:t>Modulação Analógica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Cláudio A. Fleury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316416" y="6520259"/>
            <a:ext cx="370384" cy="365125"/>
          </a:xfrm>
        </p:spPr>
        <p:txBody>
          <a:bodyPr/>
          <a:lstStyle/>
          <a:p>
            <a:fld id="{BD83F45E-AF39-46B8-BD95-7AD092631224}" type="slidenum">
              <a:rPr lang="pt-BR" smtClean="0"/>
              <a:t>48</a:t>
            </a:fld>
            <a:endParaRPr lang="pt-BR"/>
          </a:p>
        </p:txBody>
      </p:sp>
      <p:grpSp>
        <p:nvGrpSpPr>
          <p:cNvPr id="10" name="Grupo 9"/>
          <p:cNvGrpSpPr/>
          <p:nvPr/>
        </p:nvGrpSpPr>
        <p:grpSpPr>
          <a:xfrm>
            <a:off x="-14697" y="-16234"/>
            <a:ext cx="788079" cy="843818"/>
            <a:chOff x="-14697" y="-16234"/>
            <a:chExt cx="788079" cy="843818"/>
          </a:xfrm>
          <a:solidFill>
            <a:srgbClr val="002060"/>
          </a:solidFill>
        </p:grpSpPr>
        <p:sp>
          <p:nvSpPr>
            <p:cNvPr id="8" name="Triângulo retângulo 7"/>
            <p:cNvSpPr/>
            <p:nvPr/>
          </p:nvSpPr>
          <p:spPr>
            <a:xfrm rot="5400000">
              <a:off x="-22762" y="31440"/>
              <a:ext cx="827584" cy="764704"/>
            </a:xfrm>
            <a:prstGeom prst="rt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36000" rIns="36000" rtlCol="0" anchor="ctr"/>
            <a:lstStyle/>
            <a:p>
              <a:pPr algn="ctr"/>
              <a:endParaRPr lang="pt-BR" b="1" dirty="0"/>
            </a:p>
          </p:txBody>
        </p:sp>
        <p:sp>
          <p:nvSpPr>
            <p:cNvPr id="9" name="Retângulo 8"/>
            <p:cNvSpPr/>
            <p:nvPr/>
          </p:nvSpPr>
          <p:spPr>
            <a:xfrm rot="18780000">
              <a:off x="-63449" y="32518"/>
              <a:ext cx="558454" cy="460950"/>
            </a:xfrm>
            <a:prstGeom prst="rect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 anchorCtr="0"/>
            <a:lstStyle/>
            <a:p>
              <a:pPr algn="ctr"/>
              <a:r>
                <a:rPr lang="pt-BR" b="1" dirty="0" smtClean="0"/>
                <a:t>FM</a:t>
              </a:r>
              <a:endParaRPr lang="pt-BR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6205034" y="3212976"/>
                <a:ext cx="2884316" cy="8736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𝑠</m:t>
                      </m:r>
                      <m:d>
                        <m:dPr>
                          <m:ctrlPr>
                            <a:rPr lang="pt-BR" sz="1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sz="1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pt-BR" sz="1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pt-BR" sz="1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sz="12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pt-BR" sz="1200" b="0" i="1" smtClean="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1200" b="0" i="1" smtClean="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pt-BR" sz="1200" b="0" i="1" smtClean="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pt-BR" sz="1200" b="0" i="1" smtClean="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 sz="1200" b="0" i="0" smtClean="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pt-BR" sz="1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pt-BR" sz="1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𝜋</m:t>
                                      </m:r>
                                      <m:sSub>
                                        <m:sSubPr>
                                          <m:ctrlPr>
                                            <a:rPr lang="pt-BR" sz="12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2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pt-BR" sz="12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pt-BR" sz="1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𝑡</m:t>
                                      </m:r>
                                      <m:r>
                                        <a:rPr lang="pt-BR" sz="1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pt-BR" sz="12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2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pt-BR" sz="12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  <m:r>
                                        <a:rPr lang="pt-BR" sz="1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𝑎𝑡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pt-BR" sz="12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  <m:t>,  </m:t>
                              </m:r>
                              <m:r>
                                <a:rPr lang="pt-BR" sz="12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pt-BR" sz="12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  <m:t>≥0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pt-BR" sz="12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12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pt-BR" sz="12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pt-BR" sz="12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 sz="120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pt-BR" sz="1200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200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pt-BR" sz="1200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𝜋</m:t>
                                      </m:r>
                                      <m:sSub>
                                        <m:sSubPr>
                                          <m:ctrlPr>
                                            <a:rPr lang="pt-BR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pt-BR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pt-BR" sz="1200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pt-BR" sz="1200" i="1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  <m:t>, </m:t>
                              </m:r>
                              <m:r>
                                <a:rPr lang="pt-BR" sz="12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  <m:t>     </m:t>
                              </m:r>
                              <m:r>
                                <a:rPr lang="pt-BR" sz="1200" i="1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  <m:t>  </m:t>
                              </m:r>
                              <m:r>
                                <a:rPr lang="pt-BR" sz="12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  <m:t>       </m:t>
                              </m:r>
                              <m:r>
                                <a:rPr lang="pt-BR" sz="1200" i="1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pt-BR" sz="12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  <m:t>&lt;</m:t>
                              </m:r>
                              <m:r>
                                <a:rPr lang="pt-BR" sz="1200" i="1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pt-BR" sz="1200" b="0" dirty="0" smtClean="0">
                  <a:solidFill>
                    <a:srgbClr val="C00000"/>
                  </a:solidFill>
                </a:endParaRPr>
              </a:p>
              <a:p>
                <a:endParaRPr lang="pt-BR" sz="1200" dirty="0" smtClean="0">
                  <a:solidFill>
                    <a:srgbClr val="C00000"/>
                  </a:solidFill>
                </a:endParaRPr>
              </a:p>
              <a:p>
                <a:r>
                  <a:rPr lang="pt-BR" sz="1200" dirty="0" smtClean="0">
                    <a:solidFill>
                      <a:srgbClr val="C00000"/>
                    </a:solidFill>
                  </a:rPr>
                  <a:t>com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pt-BR" sz="12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pt-BR" sz="12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pt-BR" sz="1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BR" sz="1200" i="1">
                        <a:solidFill>
                          <a:srgbClr val="C00000"/>
                        </a:solidFill>
                        <a:latin typeface="Cambria Math"/>
                      </a:rPr>
                      <m:t>=1,0 </m:t>
                    </m:r>
                    <m:r>
                      <a:rPr lang="pt-BR" sz="1200" i="1">
                        <a:solidFill>
                          <a:srgbClr val="C00000"/>
                        </a:solidFill>
                        <a:latin typeface="Cambria Math"/>
                      </a:rPr>
                      <m:t>𝑉</m:t>
                    </m:r>
                  </m:oMath>
                </a14:m>
                <a:r>
                  <a:rPr lang="pt-BR" sz="1200" b="0" dirty="0" smtClean="0">
                    <a:solidFill>
                      <a:srgbClr val="C00000"/>
                    </a:solidFill>
                  </a:rPr>
                  <a:t>    e    </a:t>
                </a:r>
                <a14:m>
                  <m:oMath xmlns:m="http://schemas.openxmlformats.org/officeDocument/2006/math">
                    <m:r>
                      <a:rPr lang="pt-BR" sz="1200" b="0" i="1" smtClean="0">
                        <a:solidFill>
                          <a:srgbClr val="C00000"/>
                        </a:solidFill>
                        <a:latin typeface="Cambria Math"/>
                      </a:rPr>
                      <m:t>𝑎</m:t>
                    </m:r>
                    <m:r>
                      <a:rPr lang="pt-BR" sz="1200" b="0" i="1" smtClean="0">
                        <a:solidFill>
                          <a:srgbClr val="C00000"/>
                        </a:solidFill>
                        <a:latin typeface="Cambria Math"/>
                      </a:rPr>
                      <m:t>=1,0 </m:t>
                    </m:r>
                    <m:r>
                      <a:rPr lang="pt-BR" sz="1200" b="0" i="1" smtClean="0">
                        <a:solidFill>
                          <a:srgbClr val="C00000"/>
                        </a:solidFill>
                        <a:latin typeface="Cambria Math"/>
                      </a:rPr>
                      <m:t>𝑉</m:t>
                    </m:r>
                    <m:r>
                      <a:rPr lang="pt-BR" sz="1200" b="0" i="1" smtClean="0">
                        <a:solidFill>
                          <a:srgbClr val="C00000"/>
                        </a:solidFill>
                        <a:latin typeface="Cambria Math"/>
                      </a:rPr>
                      <m:t>/</m:t>
                    </m:r>
                    <m:r>
                      <a:rPr lang="pt-BR" sz="1200" b="0" i="1" smtClean="0">
                        <a:solidFill>
                          <a:srgbClr val="C00000"/>
                        </a:solidFill>
                        <a:latin typeface="Cambria Math"/>
                      </a:rPr>
                      <m:t>𝑠</m:t>
                    </m:r>
                  </m:oMath>
                </a14:m>
                <a:endParaRPr lang="pt-BR" sz="1200" b="0" dirty="0" smtClean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034" y="3212976"/>
                <a:ext cx="2884316" cy="873637"/>
              </a:xfrm>
              <a:prstGeom prst="rect">
                <a:avLst/>
              </a:prstGeom>
              <a:blipFill rotWithShape="1">
                <a:blip r:embed="rId2"/>
                <a:stretch>
                  <a:fillRect l="-7611" t="-102098" b="-1069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/>
              <p:cNvSpPr txBox="1"/>
              <p:nvPr/>
            </p:nvSpPr>
            <p:spPr>
              <a:xfrm>
                <a:off x="6190901" y="4933107"/>
                <a:ext cx="3045642" cy="8736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2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𝑠</m:t>
                      </m:r>
                      <m:d>
                        <m:dPr>
                          <m:ctrlPr>
                            <a:rPr lang="pt-BR" sz="12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sz="12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pt-BR" sz="12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pt-BR" sz="12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sz="12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pt-BR" sz="1200" b="0" i="1" smtClean="0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1200" b="0" i="1" smtClean="0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pt-BR" sz="1200" b="0" i="1" smtClean="0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pt-BR" sz="1200" b="0" i="1" smtClean="0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 sz="1200" b="0" i="0" smtClean="0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pt-BR" sz="12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2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pt-BR" sz="12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𝜋</m:t>
                                      </m:r>
                                      <m:sSub>
                                        <m:sSubPr>
                                          <m:ctrlPr>
                                            <a:rPr lang="pt-BR" sz="1200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200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pt-BR" sz="1200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pt-BR" sz="12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𝑡</m:t>
                                      </m:r>
                                      <m:r>
                                        <a:rPr lang="pt-BR" sz="12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pt-BR" sz="1200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200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pt-BR" sz="1200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  <m:r>
                                        <a:rPr lang="pt-BR" sz="12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𝜋</m:t>
                                      </m:r>
                                      <m:r>
                                        <a:rPr lang="pt-BR" sz="12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𝑎</m:t>
                                      </m:r>
                                      <m:sSup>
                                        <m:sSupPr>
                                          <m:ctrlPr>
                                            <a:rPr lang="pt-BR" sz="1200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1200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pt-BR" sz="1200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  <m:r>
                                <a:rPr lang="pt-BR" sz="12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/>
                                </a:rPr>
                                <m:t>,  </m:t>
                              </m:r>
                              <m:r>
                                <a:rPr lang="pt-BR" sz="12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pt-BR" sz="12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/>
                                </a:rPr>
                                <m:t>≥0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pt-BR" sz="12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12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pt-BR" sz="12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pt-BR" sz="12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 sz="1200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pt-BR" sz="12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2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pt-BR" sz="12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𝜋</m:t>
                                      </m:r>
                                      <m:sSub>
                                        <m:sSubPr>
                                          <m:ctrlPr>
                                            <a:rPr lang="pt-BR" sz="1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pt-BR" sz="1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pt-BR" sz="12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pt-BR" sz="12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/>
                                </a:rPr>
                                <m:t>, </m:t>
                              </m:r>
                              <m:r>
                                <a:rPr lang="pt-BR" sz="12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/>
                                </a:rPr>
                                <m:t>     </m:t>
                              </m:r>
                              <m:r>
                                <a:rPr lang="pt-BR" sz="12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/>
                                </a:rPr>
                                <m:t>  </m:t>
                              </m:r>
                              <m:r>
                                <a:rPr lang="pt-BR" sz="12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/>
                                </a:rPr>
                                <m:t>            </m:t>
                              </m:r>
                              <m:r>
                                <a:rPr lang="pt-BR" sz="12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pt-BR" sz="12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/>
                                </a:rPr>
                                <m:t>&lt;</m:t>
                              </m:r>
                              <m:r>
                                <a:rPr lang="pt-BR" sz="12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pt-BR" sz="1200" b="0" dirty="0" smtClean="0">
                  <a:solidFill>
                    <a:srgbClr val="0000FF"/>
                  </a:solidFill>
                </a:endParaRPr>
              </a:p>
              <a:p>
                <a:endParaRPr lang="pt-BR" sz="1200" dirty="0" smtClean="0">
                  <a:solidFill>
                    <a:srgbClr val="0000FF"/>
                  </a:solidFill>
                </a:endParaRPr>
              </a:p>
              <a:p>
                <a:r>
                  <a:rPr lang="pt-BR" sz="1200" dirty="0">
                    <a:solidFill>
                      <a:srgbClr val="0000FF"/>
                    </a:solidFill>
                  </a:rPr>
                  <a:t>com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>
                            <a:solidFill>
                              <a:srgbClr val="0000FF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pt-BR" sz="12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pt-BR" sz="12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pt-BR" sz="1200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BR" sz="1200" i="1">
                        <a:solidFill>
                          <a:srgbClr val="0000FF"/>
                        </a:solidFill>
                        <a:latin typeface="Cambria Math"/>
                      </a:rPr>
                      <m:t>=1,0 </m:t>
                    </m:r>
                    <m:r>
                      <a:rPr lang="pt-BR" sz="1200" i="1">
                        <a:solidFill>
                          <a:srgbClr val="0000FF"/>
                        </a:solidFill>
                        <a:latin typeface="Cambria Math"/>
                      </a:rPr>
                      <m:t>𝑉</m:t>
                    </m:r>
                  </m:oMath>
                </a14:m>
                <a:r>
                  <a:rPr lang="pt-BR" sz="1200" dirty="0">
                    <a:solidFill>
                      <a:srgbClr val="0000FF"/>
                    </a:solidFill>
                  </a:rPr>
                  <a:t>    e    </a:t>
                </a:r>
                <a14:m>
                  <m:oMath xmlns:m="http://schemas.openxmlformats.org/officeDocument/2006/math">
                    <m:r>
                      <a:rPr lang="pt-BR" sz="1200" i="1">
                        <a:solidFill>
                          <a:srgbClr val="0000FF"/>
                        </a:solidFill>
                        <a:latin typeface="Cambria Math"/>
                      </a:rPr>
                      <m:t>𝑎</m:t>
                    </m:r>
                    <m:r>
                      <a:rPr lang="pt-BR" sz="1200" i="1">
                        <a:solidFill>
                          <a:srgbClr val="0000FF"/>
                        </a:solidFill>
                        <a:latin typeface="Cambria Math"/>
                      </a:rPr>
                      <m:t>=1,0 </m:t>
                    </m:r>
                    <m:r>
                      <a:rPr lang="pt-BR" sz="1200" i="1">
                        <a:solidFill>
                          <a:srgbClr val="0000FF"/>
                        </a:solidFill>
                        <a:latin typeface="Cambria Math"/>
                      </a:rPr>
                      <m:t>𝑉</m:t>
                    </m:r>
                    <m:r>
                      <a:rPr lang="pt-BR" sz="1200" i="1">
                        <a:solidFill>
                          <a:srgbClr val="0000FF"/>
                        </a:solidFill>
                        <a:latin typeface="Cambria Math"/>
                      </a:rPr>
                      <m:t>/</m:t>
                    </m:r>
                    <m:r>
                      <a:rPr lang="pt-BR" sz="1200" i="1">
                        <a:solidFill>
                          <a:srgbClr val="0000FF"/>
                        </a:solidFill>
                        <a:latin typeface="Cambria Math"/>
                      </a:rPr>
                      <m:t>𝑠</m:t>
                    </m:r>
                  </m:oMath>
                </a14:m>
                <a:endParaRPr lang="pt-BR" sz="12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1" name="CaixaDeTexto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901" y="4933107"/>
                <a:ext cx="3045642" cy="873637"/>
              </a:xfrm>
              <a:prstGeom prst="rect">
                <a:avLst/>
              </a:prstGeom>
              <a:blipFill rotWithShape="1">
                <a:blip r:embed="rId3"/>
                <a:stretch>
                  <a:fillRect l="-7214" t="-101389" b="-10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ixaDeTexto 11"/>
          <p:cNvSpPr txBox="1"/>
          <p:nvPr/>
        </p:nvSpPr>
        <p:spPr>
          <a:xfrm>
            <a:off x="6732200" y="1628800"/>
            <a:ext cx="1584216" cy="276999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pt-BR" sz="1200" dirty="0" smtClean="0">
                <a:solidFill>
                  <a:srgbClr val="C00000"/>
                </a:solidFill>
              </a:rPr>
              <a:t>Sinal modulante linear</a:t>
            </a:r>
          </a:p>
        </p:txBody>
      </p:sp>
      <p:grpSp>
        <p:nvGrpSpPr>
          <p:cNvPr id="19" name="Grupo 18"/>
          <p:cNvGrpSpPr/>
          <p:nvPr/>
        </p:nvGrpSpPr>
        <p:grpSpPr>
          <a:xfrm>
            <a:off x="323528" y="1268760"/>
            <a:ext cx="5544616" cy="5289425"/>
            <a:chOff x="467544" y="1052736"/>
            <a:chExt cx="5810250" cy="5505450"/>
          </a:xfrm>
        </p:grpSpPr>
        <p:pic>
          <p:nvPicPr>
            <p:cNvPr id="2048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1052736"/>
              <a:ext cx="5810250" cy="5505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CaixaDeTexto 10"/>
            <p:cNvSpPr txBox="1"/>
            <p:nvPr/>
          </p:nvSpPr>
          <p:spPr>
            <a:xfrm>
              <a:off x="503330" y="2719953"/>
              <a:ext cx="437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 smtClean="0">
                  <a:solidFill>
                    <a:srgbClr val="C00000"/>
                  </a:solidFill>
                </a:rPr>
                <a:t>PM</a:t>
              </a:r>
            </a:p>
          </p:txBody>
        </p:sp>
        <p:sp>
          <p:nvSpPr>
            <p:cNvPr id="33" name="CaixaDeTexto 32"/>
            <p:cNvSpPr txBox="1"/>
            <p:nvPr/>
          </p:nvSpPr>
          <p:spPr>
            <a:xfrm>
              <a:off x="533660" y="4417367"/>
              <a:ext cx="437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 smtClean="0">
                  <a:solidFill>
                    <a:srgbClr val="0000FF"/>
                  </a:solidFill>
                </a:rPr>
                <a:t>FM</a:t>
              </a:r>
            </a:p>
          </p:txBody>
        </p:sp>
        <p:sp>
          <p:nvSpPr>
            <p:cNvPr id="13" name="CaixaDeTexto 12"/>
            <p:cNvSpPr txBox="1"/>
            <p:nvPr/>
          </p:nvSpPr>
          <p:spPr>
            <a:xfrm>
              <a:off x="3347864" y="3861048"/>
              <a:ext cx="170110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 smtClean="0">
                  <a:latin typeface="Times New Roman" panose="02020603050405020304" pitchFamily="18" charset="0"/>
                </a:rPr>
                <a:t>cruzamento por zero regular</a:t>
              </a:r>
            </a:p>
          </p:txBody>
        </p:sp>
        <p:sp>
          <p:nvSpPr>
            <p:cNvPr id="36" name="CaixaDeTexto 35"/>
            <p:cNvSpPr txBox="1"/>
            <p:nvPr/>
          </p:nvSpPr>
          <p:spPr>
            <a:xfrm>
              <a:off x="3347864" y="5589240"/>
              <a:ext cx="178286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 smtClean="0">
                  <a:latin typeface="Times New Roman" panose="02020603050405020304" pitchFamily="18" charset="0"/>
                </a:rPr>
                <a:t>cruzamento por zero irregular</a:t>
              </a:r>
            </a:p>
          </p:txBody>
        </p:sp>
      </p:grpSp>
      <p:cxnSp>
        <p:nvCxnSpPr>
          <p:cNvPr id="21" name="Conector reto 20"/>
          <p:cNvCxnSpPr/>
          <p:nvPr/>
        </p:nvCxnSpPr>
        <p:spPr>
          <a:xfrm>
            <a:off x="6190901" y="4293096"/>
            <a:ext cx="2898449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/>
          <p:cNvCxnSpPr/>
          <p:nvPr/>
        </p:nvCxnSpPr>
        <p:spPr>
          <a:xfrm>
            <a:off x="6193459" y="2564904"/>
            <a:ext cx="2898449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/>
          <p:cNvCxnSpPr/>
          <p:nvPr/>
        </p:nvCxnSpPr>
        <p:spPr>
          <a:xfrm>
            <a:off x="6190901" y="6021288"/>
            <a:ext cx="2898449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aixaDeTexto 47"/>
              <p:cNvSpPr txBox="1"/>
              <p:nvPr/>
            </p:nvSpPr>
            <p:spPr>
              <a:xfrm>
                <a:off x="6205034" y="2719953"/>
                <a:ext cx="2237023" cy="304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𝑠</m:t>
                      </m:r>
                      <m:d>
                        <m:dPr>
                          <m:ctrlPr>
                            <a:rPr lang="pt-BR" sz="1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sz="1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pt-BR" sz="1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pt-BR" sz="12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func>
                        <m:funcPr>
                          <m:ctrlPr>
                            <a:rPr lang="pt-BR" sz="12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120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sz="120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pt-BR" sz="12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2</m:t>
                              </m:r>
                              <m:r>
                                <a:rPr lang="pt-BR" sz="1200" i="1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pt-BR" sz="12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12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pt-BR" sz="12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pt-BR" sz="1200" i="1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pt-BR" sz="1200" i="1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sz="12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12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pt-BR" sz="12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pt-BR" sz="1200" i="1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  <m:r>
                                <a:rPr lang="pt-BR" sz="1200" i="1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pt-BR" sz="1200" i="1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pt-BR" sz="1200" i="1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pt-BR" sz="1200" b="0" dirty="0" smtClean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8" name="CaixaDeTexto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034" y="2719953"/>
                <a:ext cx="2237023" cy="304507"/>
              </a:xfrm>
              <a:prstGeom prst="rect">
                <a:avLst/>
              </a:prstGeom>
              <a:blipFill rotWithShape="1"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aixaDeTexto 48"/>
              <p:cNvSpPr txBox="1"/>
              <p:nvPr/>
            </p:nvSpPr>
            <p:spPr>
              <a:xfrm>
                <a:off x="6193459" y="4345069"/>
                <a:ext cx="2814873" cy="5088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2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𝑠</m:t>
                      </m:r>
                      <m:d>
                        <m:dPr>
                          <m:ctrlPr>
                            <a:rPr lang="pt-BR" sz="12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sz="12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pt-BR" sz="12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pt-BR" sz="12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func>
                        <m:funcPr>
                          <m:ctrlPr>
                            <a:rPr lang="pt-BR" sz="12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120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sz="12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pt-BR" sz="12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2</m:t>
                              </m:r>
                              <m:r>
                                <a:rPr lang="pt-BR" sz="12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pt-BR" sz="12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12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pt-BR" sz="12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pt-BR" sz="12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pt-BR" sz="12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sz="12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12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pt-BR" sz="1200" b="0" i="1" smtClean="0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pt-BR" sz="12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pt-BR" sz="12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  <m:nary>
                                <m:naryPr>
                                  <m:ctrlPr>
                                    <a:rPr lang="pt-BR" sz="1200" i="1" smtClean="0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1200" b="0" i="1" smtClean="0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pt-BR" sz="1200" b="0" i="1" smtClean="0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a:rPr lang="pt-BR" sz="12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𝑚</m:t>
                                  </m:r>
                                  <m:d>
                                    <m:dPr>
                                      <m:ctrlPr>
                                        <a:rPr lang="pt-BR" sz="12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2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𝜏</m:t>
                                      </m:r>
                                    </m:e>
                                  </m:d>
                                  <m:r>
                                    <a:rPr lang="pt-BR" sz="1200" b="0" i="1" smtClean="0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𝑑</m:t>
                                  </m:r>
                                  <m:r>
                                    <a:rPr lang="pt-BR" sz="1200" b="0" i="1" smtClean="0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𝜏</m:t>
                                  </m:r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pt-BR" sz="1200" b="0" dirty="0" smtClean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9" name="CaixaDeTexto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459" y="4345069"/>
                <a:ext cx="2814873" cy="508857"/>
              </a:xfrm>
              <a:prstGeom prst="rect">
                <a:avLst/>
              </a:prstGeom>
              <a:blipFill rotWithShape="1">
                <a:blip r:embed="rId6"/>
                <a:stretch>
                  <a:fillRect t="-143373" r="-6926" b="-2132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8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93657"/>
            <a:ext cx="3642094" cy="334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ângulo 25"/>
              <p:cNvSpPr/>
              <p:nvPr/>
            </p:nvSpPr>
            <p:spPr>
              <a:xfrm>
                <a:off x="6156176" y="6021288"/>
                <a:ext cx="2852156" cy="6794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100" dirty="0"/>
                  <a:t>A</a:t>
                </a:r>
                <a:r>
                  <a:rPr lang="pt-BR" sz="1100" dirty="0" smtClean="0"/>
                  <a:t> </a:t>
                </a:r>
                <a:r>
                  <a:rPr lang="pt-BR" sz="1100" dirty="0"/>
                  <a:t>onda FM pode ser vista </a:t>
                </a:r>
                <a:r>
                  <a:rPr lang="pt-BR" sz="1100" dirty="0" smtClean="0"/>
                  <a:t>como uma </a:t>
                </a:r>
                <a:r>
                  <a:rPr lang="pt-BR" sz="1100" dirty="0"/>
                  <a:t>onda PM produzida pela onda modulante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pt-BR" sz="1100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1100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  <m:sup>
                        <m:r>
                          <a:rPr lang="pt-BR" sz="1100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sup>
                      <m:e>
                        <m:r>
                          <a:rPr lang="pt-BR" sz="1100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𝑚</m:t>
                        </m:r>
                        <m:d>
                          <m:dPr>
                            <m:ctrlPr>
                              <a:rPr lang="pt-BR" sz="11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sz="11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</a:rPr>
                              <m:t>𝜏</m:t>
                            </m:r>
                          </m:e>
                        </m:d>
                        <m:r>
                          <a:rPr lang="pt-BR" sz="1100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𝑑</m:t>
                        </m:r>
                        <m:r>
                          <a:rPr lang="pt-BR" sz="1100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𝜏</m:t>
                        </m:r>
                      </m:e>
                    </m:nary>
                  </m:oMath>
                </a14:m>
                <a:r>
                  <a:rPr lang="pt-BR" sz="1100" dirty="0" smtClean="0"/>
                  <a:t> </a:t>
                </a:r>
                <a:r>
                  <a:rPr lang="pt-BR" sz="1100" dirty="0"/>
                  <a:t>no lugar de </a:t>
                </a:r>
                <a14:m>
                  <m:oMath xmlns:m="http://schemas.openxmlformats.org/officeDocument/2006/math">
                    <m:r>
                      <a:rPr lang="pt-BR" sz="1100" i="1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𝑚</m:t>
                    </m:r>
                    <m:r>
                      <a:rPr lang="pt-BR" sz="1100" i="1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pt-BR" sz="1100" i="1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𝑡</m:t>
                    </m:r>
                    <m:r>
                      <a:rPr lang="pt-BR" sz="1100" i="1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pt-BR" sz="1100" dirty="0"/>
              </a:p>
            </p:txBody>
          </p:sp>
        </mc:Choice>
        <mc:Fallback xmlns="">
          <p:sp>
            <p:nvSpPr>
              <p:cNvPr id="26" name="Retângulo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6021288"/>
                <a:ext cx="2852156" cy="679481"/>
              </a:xfrm>
              <a:prstGeom prst="rect">
                <a:avLst/>
              </a:prstGeom>
              <a:blipFill rotWithShape="1">
                <a:blip r:embed="rId8"/>
                <a:stretch>
                  <a:fillRect t="-17117" b="-4144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789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1" grpId="0"/>
      <p:bldP spid="12" grpId="0" animBg="1"/>
      <p:bldP spid="48" grpId="0"/>
      <p:bldP spid="49" grpId="0"/>
      <p:bldP spid="2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Modulação Analógica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24744"/>
                <a:ext cx="7931224" cy="5400600"/>
              </a:xfrm>
            </p:spPr>
            <p:txBody>
              <a:bodyPr>
                <a:noAutofit/>
              </a:bodyPr>
              <a:lstStyle/>
              <a:p>
                <a:r>
                  <a:rPr lang="pt-BR" b="1" dirty="0" smtClean="0"/>
                  <a:t>Relação entre sinais PM e FM</a:t>
                </a:r>
              </a:p>
              <a:p>
                <a:pPr lvl="1"/>
                <a:r>
                  <a:rPr lang="pt-BR" dirty="0" smtClean="0"/>
                  <a:t>O sinal FM </a:t>
                </a:r>
                <a:r>
                  <a:rPr lang="pt-BR" dirty="0"/>
                  <a:t>pode ser </a:t>
                </a:r>
                <a:r>
                  <a:rPr lang="pt-BR" dirty="0" smtClean="0"/>
                  <a:t>visto como um sinal </a:t>
                </a:r>
                <a:r>
                  <a:rPr lang="pt-BR" dirty="0"/>
                  <a:t>PM </a:t>
                </a:r>
                <a:r>
                  <a:rPr lang="pt-BR" dirty="0" smtClean="0"/>
                  <a:t>produzido pelo sinal modulante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pt-BR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  <m:sup>
                        <m:r>
                          <a:rPr lang="pt-BR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sup>
                      <m:e>
                        <m:r>
                          <a:rPr lang="pt-BR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𝑚</m:t>
                        </m:r>
                        <m:d>
                          <m:dPr>
                            <m:ctrlPr>
                              <a:rPr lang="pt-BR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</a:rPr>
                              <m:t>𝜏</m:t>
                            </m:r>
                          </m:e>
                        </m:d>
                        <m:r>
                          <a:rPr lang="pt-BR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𝑑</m:t>
                        </m:r>
                        <m:r>
                          <a:rPr lang="pt-BR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𝜏</m:t>
                        </m:r>
                      </m:e>
                    </m:nary>
                  </m:oMath>
                </a14:m>
                <a:r>
                  <a:rPr lang="pt-BR" dirty="0"/>
                  <a:t> no lugar de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𝑚</m:t>
                    </m:r>
                    <m:r>
                      <a:rPr lang="pt-BR" i="1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pt-BR" i="1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𝑡</m:t>
                    </m:r>
                    <m:r>
                      <a:rPr lang="pt-BR" i="1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pt-BR" dirty="0" smtClean="0"/>
              </a:p>
              <a:p>
                <a:pPr lvl="1"/>
                <a:endParaRPr lang="pt-BR" dirty="0" smtClean="0"/>
              </a:p>
              <a:p>
                <a:pPr lvl="1"/>
                <a:r>
                  <a:rPr lang="pt-BR" dirty="0" smtClean="0"/>
                  <a:t>O sinal FM </a:t>
                </a:r>
                <a:r>
                  <a:rPr lang="pt-BR" dirty="0"/>
                  <a:t>pode ser </a:t>
                </a:r>
                <a:r>
                  <a:rPr lang="pt-BR" dirty="0" smtClean="0"/>
                  <a:t>gerado integrando-se, </a:t>
                </a:r>
                <a:r>
                  <a:rPr lang="pt-BR" dirty="0"/>
                  <a:t>primeiro, o sinal de mensagem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𝑚</m:t>
                    </m:r>
                    <m:r>
                      <a:rPr lang="pt-BR" i="1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pt-BR" i="1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𝑡</m:t>
                    </m:r>
                    <m:r>
                      <a:rPr lang="pt-BR" i="1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pt-BR" dirty="0"/>
                  <a:t> com </a:t>
                </a:r>
                <a:r>
                  <a:rPr lang="pt-BR" dirty="0" smtClean="0"/>
                  <a:t>relação </a:t>
                </a:r>
                <a:r>
                  <a:rPr lang="pt-BR" dirty="0"/>
                  <a:t>ao tempo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𝑡</m:t>
                    </m:r>
                  </m:oMath>
                </a14:m>
                <a:r>
                  <a:rPr lang="pt-BR" dirty="0"/>
                  <a:t> e, então, utilizando o sinal resultante como a entrada de um modulador </a:t>
                </a:r>
                <a:r>
                  <a:rPr lang="pt-BR" dirty="0" smtClean="0"/>
                  <a:t>de fase</a:t>
                </a: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24744"/>
                <a:ext cx="7931224" cy="5400600"/>
              </a:xfrm>
              <a:blipFill rotWithShape="1">
                <a:blip r:embed="rId2"/>
                <a:stretch>
                  <a:fillRect l="-999" t="-904" r="-13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Cláudio A. Fleury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49</a:t>
            </a:fld>
            <a:endParaRPr lang="pt-BR"/>
          </a:p>
        </p:txBody>
      </p:sp>
      <p:grpSp>
        <p:nvGrpSpPr>
          <p:cNvPr id="10" name="Grupo 9"/>
          <p:cNvGrpSpPr/>
          <p:nvPr/>
        </p:nvGrpSpPr>
        <p:grpSpPr>
          <a:xfrm>
            <a:off x="-14697" y="-16234"/>
            <a:ext cx="788079" cy="843818"/>
            <a:chOff x="-14697" y="-16234"/>
            <a:chExt cx="788079" cy="843818"/>
          </a:xfrm>
          <a:solidFill>
            <a:srgbClr val="002060"/>
          </a:solidFill>
        </p:grpSpPr>
        <p:sp>
          <p:nvSpPr>
            <p:cNvPr id="8" name="Triângulo retângulo 7"/>
            <p:cNvSpPr/>
            <p:nvPr/>
          </p:nvSpPr>
          <p:spPr>
            <a:xfrm rot="5400000">
              <a:off x="-22762" y="31440"/>
              <a:ext cx="827584" cy="764704"/>
            </a:xfrm>
            <a:prstGeom prst="rt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36000" rIns="36000" rtlCol="0" anchor="ctr"/>
            <a:lstStyle/>
            <a:p>
              <a:pPr algn="ctr"/>
              <a:endParaRPr lang="pt-BR" b="1" dirty="0"/>
            </a:p>
          </p:txBody>
        </p:sp>
        <p:sp>
          <p:nvSpPr>
            <p:cNvPr id="9" name="Retângulo 8"/>
            <p:cNvSpPr/>
            <p:nvPr/>
          </p:nvSpPr>
          <p:spPr>
            <a:xfrm rot="18780000">
              <a:off x="-63449" y="32518"/>
              <a:ext cx="558454" cy="460950"/>
            </a:xfrm>
            <a:prstGeom prst="rect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 anchorCtr="0"/>
            <a:lstStyle/>
            <a:p>
              <a:pPr algn="ctr"/>
              <a:r>
                <a:rPr lang="pt-BR" b="1" dirty="0" smtClean="0"/>
                <a:t>FM</a:t>
              </a:r>
              <a:endParaRPr lang="pt-BR" b="1" dirty="0"/>
            </a:p>
          </p:txBody>
        </p:sp>
      </p:grp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149080"/>
            <a:ext cx="6860624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374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755576" y="5301208"/>
            <a:ext cx="7772400" cy="750292"/>
          </a:xfrm>
        </p:spPr>
        <p:txBody>
          <a:bodyPr/>
          <a:lstStyle/>
          <a:p>
            <a:r>
              <a:rPr lang="pt-BR" dirty="0" smtClean="0">
                <a:solidFill>
                  <a:schemeClr val="bg1"/>
                </a:solidFill>
              </a:rPr>
              <a:t>AM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idx="1"/>
          </p:nvPr>
        </p:nvSpPr>
        <p:spPr>
          <a:xfrm>
            <a:off x="755576" y="3801020"/>
            <a:ext cx="7772400" cy="1500187"/>
          </a:xfrm>
        </p:spPr>
        <p:txBody>
          <a:bodyPr/>
          <a:lstStyle/>
          <a:p>
            <a:r>
              <a:rPr lang="pt-BR" dirty="0" smtClean="0"/>
              <a:t>Modulação Analógica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Cláudio A. Fleury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199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Modulação Analógica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24744"/>
                <a:ext cx="7931224" cy="5400600"/>
              </a:xfrm>
            </p:spPr>
            <p:txBody>
              <a:bodyPr>
                <a:noAutofit/>
              </a:bodyPr>
              <a:lstStyle/>
              <a:p>
                <a:r>
                  <a:rPr lang="pt-BR" b="1" dirty="0" smtClean="0"/>
                  <a:t>Relação entre sinais PM e FM</a:t>
                </a:r>
              </a:p>
              <a:p>
                <a:pPr lvl="1"/>
                <a:r>
                  <a:rPr lang="pt-BR" dirty="0" smtClean="0"/>
                  <a:t>O sinal PM </a:t>
                </a:r>
                <a:r>
                  <a:rPr lang="pt-BR" dirty="0"/>
                  <a:t>pode ser </a:t>
                </a:r>
                <a:r>
                  <a:rPr lang="pt-BR" dirty="0" smtClean="0"/>
                  <a:t>visto como um sinal FM produzido pelo sinal modulante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pt-BR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𝑑</m:t>
                        </m:r>
                        <m:r>
                          <a:rPr lang="pt-BR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𝑚</m:t>
                        </m:r>
                        <m:d>
                          <m:dPr>
                            <m:ctrlPr>
                              <a:rPr lang="pt-BR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pt-BR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𝑑</m:t>
                        </m:r>
                        <m:r>
                          <a:rPr lang="pt-BR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𝑡</m:t>
                        </m:r>
                      </m:den>
                    </m:f>
                  </m:oMath>
                </a14:m>
                <a:r>
                  <a:rPr lang="pt-BR" dirty="0" smtClean="0"/>
                  <a:t> no </a:t>
                </a:r>
                <a:r>
                  <a:rPr lang="pt-BR" dirty="0"/>
                  <a:t>lugar de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𝑚</m:t>
                    </m:r>
                    <m:r>
                      <a:rPr lang="pt-BR" i="1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pt-BR" i="1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𝑡</m:t>
                    </m:r>
                    <m:r>
                      <a:rPr lang="pt-BR" i="1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pt-BR" dirty="0" smtClean="0"/>
              </a:p>
              <a:p>
                <a:pPr lvl="1"/>
                <a:endParaRPr lang="pt-BR" dirty="0" smtClean="0"/>
              </a:p>
              <a:p>
                <a:pPr lvl="1"/>
                <a:r>
                  <a:rPr lang="pt-BR" dirty="0" smtClean="0"/>
                  <a:t>O sinal FM </a:t>
                </a:r>
                <a:r>
                  <a:rPr lang="pt-BR" dirty="0"/>
                  <a:t>pode ser </a:t>
                </a:r>
                <a:r>
                  <a:rPr lang="pt-BR" dirty="0" smtClean="0"/>
                  <a:t>gerado diferenciando-se, </a:t>
                </a:r>
                <a:r>
                  <a:rPr lang="pt-BR" dirty="0"/>
                  <a:t>primeiro, o sinal de mensagem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𝑚</m:t>
                    </m:r>
                    <m:r>
                      <a:rPr lang="pt-BR" i="1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pt-BR" i="1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𝑡</m:t>
                    </m:r>
                    <m:r>
                      <a:rPr lang="pt-BR" i="1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pt-BR" dirty="0"/>
                  <a:t> com </a:t>
                </a:r>
                <a:r>
                  <a:rPr lang="pt-BR" dirty="0" smtClean="0"/>
                  <a:t>relação </a:t>
                </a:r>
                <a:r>
                  <a:rPr lang="pt-BR" dirty="0"/>
                  <a:t>ao tempo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𝑡</m:t>
                    </m:r>
                  </m:oMath>
                </a14:m>
                <a:r>
                  <a:rPr lang="pt-BR" dirty="0"/>
                  <a:t> e, então, utilizando o sinal resultante como a entrada de um modulador </a:t>
                </a:r>
                <a:r>
                  <a:rPr lang="pt-BR" dirty="0" smtClean="0"/>
                  <a:t>de frequência </a:t>
                </a: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24744"/>
                <a:ext cx="7931224" cy="5400600"/>
              </a:xfrm>
              <a:blipFill rotWithShape="1">
                <a:blip r:embed="rId2"/>
                <a:stretch>
                  <a:fillRect l="-999" t="-904" r="-13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Cláudio A. Fleury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50</a:t>
            </a:fld>
            <a:endParaRPr lang="pt-BR"/>
          </a:p>
        </p:txBody>
      </p:sp>
      <p:grpSp>
        <p:nvGrpSpPr>
          <p:cNvPr id="10" name="Grupo 9"/>
          <p:cNvGrpSpPr/>
          <p:nvPr/>
        </p:nvGrpSpPr>
        <p:grpSpPr>
          <a:xfrm>
            <a:off x="-14697" y="-16234"/>
            <a:ext cx="788079" cy="843818"/>
            <a:chOff x="-14697" y="-16234"/>
            <a:chExt cx="788079" cy="843818"/>
          </a:xfrm>
          <a:solidFill>
            <a:srgbClr val="002060"/>
          </a:solidFill>
        </p:grpSpPr>
        <p:sp>
          <p:nvSpPr>
            <p:cNvPr id="8" name="Triângulo retângulo 7"/>
            <p:cNvSpPr/>
            <p:nvPr/>
          </p:nvSpPr>
          <p:spPr>
            <a:xfrm rot="5400000">
              <a:off x="-22762" y="31440"/>
              <a:ext cx="827584" cy="764704"/>
            </a:xfrm>
            <a:prstGeom prst="rt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36000" rIns="36000" rtlCol="0" anchor="ctr"/>
            <a:lstStyle/>
            <a:p>
              <a:pPr algn="ctr"/>
              <a:endParaRPr lang="pt-BR" b="1" dirty="0"/>
            </a:p>
          </p:txBody>
        </p:sp>
        <p:sp>
          <p:nvSpPr>
            <p:cNvPr id="9" name="Retângulo 8"/>
            <p:cNvSpPr/>
            <p:nvPr/>
          </p:nvSpPr>
          <p:spPr>
            <a:xfrm rot="18780000">
              <a:off x="-63449" y="32518"/>
              <a:ext cx="558454" cy="460950"/>
            </a:xfrm>
            <a:prstGeom prst="rect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 anchorCtr="0"/>
            <a:lstStyle/>
            <a:p>
              <a:pPr algn="ctr"/>
              <a:r>
                <a:rPr lang="pt-BR" b="1" dirty="0" smtClean="0"/>
                <a:t>FM</a:t>
              </a:r>
              <a:endParaRPr lang="pt-BR" b="1" dirty="0"/>
            </a:p>
          </p:txBody>
        </p:sp>
      </p:grp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041181"/>
            <a:ext cx="6912768" cy="1908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500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Modulação Analógica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24744"/>
            <a:ext cx="8147248" cy="3168352"/>
          </a:xfrm>
        </p:spPr>
        <p:txBody>
          <a:bodyPr>
            <a:normAutofit fontScale="92500" lnSpcReduction="20000"/>
          </a:bodyPr>
          <a:lstStyle/>
          <a:p>
            <a:r>
              <a:rPr lang="pt-BR" b="1" dirty="0" smtClean="0"/>
              <a:t>Modulação em Frequência</a:t>
            </a:r>
          </a:p>
          <a:p>
            <a:pPr lvl="1"/>
            <a:r>
              <a:rPr lang="pt-BR" dirty="0" smtClean="0"/>
              <a:t>Histórico</a:t>
            </a:r>
          </a:p>
          <a:p>
            <a:pPr lvl="2"/>
            <a:r>
              <a:rPr lang="pt-BR" dirty="0" smtClean="0"/>
              <a:t>Inventada </a:t>
            </a:r>
            <a:r>
              <a:rPr lang="pt-BR" dirty="0"/>
              <a:t>em 1933 </a:t>
            </a:r>
            <a:r>
              <a:rPr lang="pt-BR" dirty="0" smtClean="0"/>
              <a:t>pelo engenheiro </a:t>
            </a:r>
            <a:r>
              <a:rPr lang="pt-BR" dirty="0"/>
              <a:t>americano </a:t>
            </a:r>
            <a:r>
              <a:rPr lang="pt-BR" b="1" dirty="0" smtClean="0"/>
              <a:t>Edwin Armstrong</a:t>
            </a:r>
          </a:p>
          <a:p>
            <a:pPr lvl="2"/>
            <a:r>
              <a:rPr lang="pt-BR" dirty="0" smtClean="0"/>
              <a:t>O sistema </a:t>
            </a:r>
            <a:r>
              <a:rPr lang="pt-BR" b="1" dirty="0" smtClean="0"/>
              <a:t>FM Estéreo </a:t>
            </a:r>
            <a:r>
              <a:rPr lang="pt-BR" dirty="0" smtClean="0"/>
              <a:t>proposto pela GE </a:t>
            </a:r>
            <a:r>
              <a:rPr lang="pt-BR" dirty="0"/>
              <a:t>e </a:t>
            </a:r>
            <a:r>
              <a:rPr lang="pt-BR" dirty="0" smtClean="0"/>
              <a:t>Zenith eram tão </a:t>
            </a:r>
            <a:r>
              <a:rPr lang="pt-BR" dirty="0"/>
              <a:t>semelhantes que foram considerados teoricamente </a:t>
            </a:r>
            <a:r>
              <a:rPr lang="pt-BR" dirty="0" smtClean="0"/>
              <a:t>idênticos. Foram aprovados </a:t>
            </a:r>
            <a:r>
              <a:rPr lang="pt-BR" dirty="0"/>
              <a:t>pela </a:t>
            </a:r>
            <a:r>
              <a:rPr lang="pt-BR" b="1" dirty="0"/>
              <a:t>FCC</a:t>
            </a:r>
            <a:r>
              <a:rPr lang="pt-BR" dirty="0"/>
              <a:t> em abril de 1961 como o </a:t>
            </a:r>
            <a:r>
              <a:rPr lang="pt-BR" b="1" dirty="0"/>
              <a:t>método de transmissão FM estéreo</a:t>
            </a:r>
            <a:r>
              <a:rPr lang="pt-BR" dirty="0"/>
              <a:t> padrão nos </a:t>
            </a:r>
            <a:r>
              <a:rPr lang="pt-BR" dirty="0" smtClean="0"/>
              <a:t>EUA </a:t>
            </a:r>
            <a:r>
              <a:rPr lang="pt-BR" dirty="0"/>
              <a:t>e mais tarde adotado pela maioria dos </a:t>
            </a:r>
            <a:r>
              <a:rPr lang="pt-BR" dirty="0" smtClean="0"/>
              <a:t>países</a:t>
            </a:r>
          </a:p>
          <a:p>
            <a:pPr lvl="2"/>
            <a:r>
              <a:rPr lang="pt-BR" dirty="0" smtClean="0"/>
              <a:t>Era </a:t>
            </a:r>
            <a:r>
              <a:rPr lang="pt-BR" dirty="0"/>
              <a:t>importante que </a:t>
            </a:r>
            <a:r>
              <a:rPr lang="pt-BR" dirty="0" smtClean="0"/>
              <a:t>FM estéreo fosse </a:t>
            </a:r>
            <a:r>
              <a:rPr lang="pt-BR" b="1" dirty="0" smtClean="0"/>
              <a:t>compatível</a:t>
            </a:r>
            <a:r>
              <a:rPr lang="pt-BR" dirty="0" smtClean="0"/>
              <a:t>  </a:t>
            </a:r>
            <a:r>
              <a:rPr lang="pt-BR" dirty="0"/>
              <a:t>com </a:t>
            </a:r>
            <a:r>
              <a:rPr lang="pt-BR" dirty="0" smtClean="0"/>
              <a:t>receptores mono</a:t>
            </a:r>
          </a:p>
          <a:p>
            <a:pPr lvl="2"/>
            <a:r>
              <a:rPr lang="pt-BR" dirty="0" smtClean="0"/>
              <a:t>Os canais </a:t>
            </a:r>
            <a:r>
              <a:rPr lang="pt-BR" dirty="0"/>
              <a:t>esquerdo (L) e direito (R) são </a:t>
            </a:r>
            <a:r>
              <a:rPr lang="pt-BR" dirty="0" smtClean="0"/>
              <a:t>algebricamente </a:t>
            </a:r>
            <a:r>
              <a:rPr lang="pt-BR" dirty="0"/>
              <a:t>codificados em </a:t>
            </a:r>
            <a:r>
              <a:rPr lang="pt-BR" dirty="0" smtClean="0"/>
              <a:t>sinais soma </a:t>
            </a:r>
            <a:r>
              <a:rPr lang="pt-BR" dirty="0"/>
              <a:t>(</a:t>
            </a:r>
            <a:r>
              <a:rPr lang="pt-BR" dirty="0" smtClean="0"/>
              <a:t>L+R</a:t>
            </a:r>
            <a:r>
              <a:rPr lang="pt-BR" dirty="0"/>
              <a:t>) e diferença (L-R</a:t>
            </a:r>
            <a:r>
              <a:rPr lang="pt-BR" dirty="0" smtClean="0"/>
              <a:t>)    </a:t>
            </a:r>
            <a:r>
              <a:rPr lang="pt-BR" dirty="0" smtClean="0">
                <a:sym typeface="Wingdings" panose="05000000000000000000" pitchFamily="2" charset="2"/>
              </a:rPr>
              <a:t>   </a:t>
            </a:r>
            <a:r>
              <a:rPr lang="pt-BR" b="1" dirty="0" smtClean="0"/>
              <a:t>RX mono </a:t>
            </a:r>
            <a:r>
              <a:rPr lang="pt-BR" dirty="0" smtClean="0"/>
              <a:t>utiliza </a:t>
            </a:r>
            <a:r>
              <a:rPr lang="pt-BR" dirty="0"/>
              <a:t>apenas o sinal </a:t>
            </a:r>
            <a:r>
              <a:rPr lang="pt-BR" dirty="0" smtClean="0"/>
              <a:t>L+R, e </a:t>
            </a:r>
            <a:r>
              <a:rPr lang="pt-BR" b="1" dirty="0" smtClean="0"/>
              <a:t>RX </a:t>
            </a:r>
            <a:r>
              <a:rPr lang="pt-BR" b="1" dirty="0"/>
              <a:t>estéreo </a:t>
            </a:r>
            <a:r>
              <a:rPr lang="pt-BR" dirty="0" smtClean="0"/>
              <a:t>adiciona </a:t>
            </a:r>
            <a:r>
              <a:rPr lang="pt-BR" dirty="0"/>
              <a:t>o sinal </a:t>
            </a:r>
            <a:r>
              <a:rPr lang="pt-BR" dirty="0" smtClean="0"/>
              <a:t>diferença </a:t>
            </a:r>
            <a:r>
              <a:rPr lang="pt-BR" dirty="0"/>
              <a:t>ao sinal </a:t>
            </a:r>
            <a:r>
              <a:rPr lang="pt-BR" dirty="0" smtClean="0"/>
              <a:t>soma </a:t>
            </a:r>
            <a:r>
              <a:rPr lang="pt-BR" dirty="0"/>
              <a:t>para recuperar o canal esquerdo e </a:t>
            </a:r>
            <a:r>
              <a:rPr lang="pt-BR" dirty="0" smtClean="0"/>
              <a:t>subtrai </a:t>
            </a:r>
            <a:r>
              <a:rPr lang="pt-BR" dirty="0"/>
              <a:t>o sinal </a:t>
            </a:r>
            <a:r>
              <a:rPr lang="pt-BR" dirty="0" smtClean="0"/>
              <a:t>diferença do sinal </a:t>
            </a:r>
            <a:r>
              <a:rPr lang="pt-BR" dirty="0"/>
              <a:t>soma </a:t>
            </a:r>
            <a:r>
              <a:rPr lang="pt-BR" dirty="0" smtClean="0"/>
              <a:t>p/ </a:t>
            </a:r>
            <a:r>
              <a:rPr lang="pt-BR" dirty="0"/>
              <a:t>recuperar </a:t>
            </a:r>
            <a:r>
              <a:rPr lang="pt-BR" dirty="0" smtClean="0"/>
              <a:t>o canal direito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Cláudio A. Fleury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51</a:t>
            </a:fld>
            <a:endParaRPr lang="pt-BR"/>
          </a:p>
        </p:txBody>
      </p:sp>
      <p:grpSp>
        <p:nvGrpSpPr>
          <p:cNvPr id="10" name="Grupo 9"/>
          <p:cNvGrpSpPr/>
          <p:nvPr/>
        </p:nvGrpSpPr>
        <p:grpSpPr>
          <a:xfrm>
            <a:off x="-14697" y="-16234"/>
            <a:ext cx="788079" cy="843818"/>
            <a:chOff x="-14697" y="-16234"/>
            <a:chExt cx="788079" cy="843818"/>
          </a:xfrm>
          <a:solidFill>
            <a:srgbClr val="002060"/>
          </a:solidFill>
        </p:grpSpPr>
        <p:sp>
          <p:nvSpPr>
            <p:cNvPr id="8" name="Triângulo retângulo 7"/>
            <p:cNvSpPr/>
            <p:nvPr/>
          </p:nvSpPr>
          <p:spPr>
            <a:xfrm rot="5400000">
              <a:off x="-22762" y="31440"/>
              <a:ext cx="827584" cy="764704"/>
            </a:xfrm>
            <a:prstGeom prst="rt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36000" rIns="36000" rtlCol="0" anchor="ctr"/>
            <a:lstStyle/>
            <a:p>
              <a:pPr algn="ctr"/>
              <a:endParaRPr lang="pt-BR" b="1" dirty="0"/>
            </a:p>
          </p:txBody>
        </p:sp>
        <p:sp>
          <p:nvSpPr>
            <p:cNvPr id="9" name="Retângulo 8"/>
            <p:cNvSpPr/>
            <p:nvPr/>
          </p:nvSpPr>
          <p:spPr>
            <a:xfrm rot="18780000">
              <a:off x="-63449" y="32518"/>
              <a:ext cx="558454" cy="460950"/>
            </a:xfrm>
            <a:prstGeom prst="rect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 anchorCtr="0"/>
            <a:lstStyle/>
            <a:p>
              <a:pPr algn="ctr"/>
              <a:r>
                <a:rPr lang="pt-BR" b="1" dirty="0" smtClean="0"/>
                <a:t>FM</a:t>
              </a:r>
              <a:endParaRPr lang="pt-BR" b="1" dirty="0"/>
            </a:p>
          </p:txBody>
        </p:sp>
      </p:grpSp>
      <p:sp>
        <p:nvSpPr>
          <p:cNvPr id="11" name="Retângulo 10"/>
          <p:cNvSpPr/>
          <p:nvPr/>
        </p:nvSpPr>
        <p:spPr>
          <a:xfrm rot="16200000">
            <a:off x="-1265911" y="4774882"/>
            <a:ext cx="28247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baseline="300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pt-BR" sz="1200" dirty="0" smtClean="0">
                <a:solidFill>
                  <a:schemeClr val="bg1">
                    <a:lumMod val="50000"/>
                  </a:schemeClr>
                </a:solidFill>
              </a:rPr>
              <a:t> US 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Federal Communications </a:t>
            </a:r>
            <a:r>
              <a:rPr lang="pt-BR" sz="1200" dirty="0" err="1" smtClean="0">
                <a:solidFill>
                  <a:schemeClr val="bg1">
                    <a:lumMod val="50000"/>
                  </a:schemeClr>
                </a:solidFill>
              </a:rPr>
              <a:t>Commission</a:t>
            </a:r>
            <a:endParaRPr lang="pt-B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3419872" y="6325756"/>
            <a:ext cx="3078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/>
              <a:t>Espectro típico do sinal </a:t>
            </a:r>
            <a:r>
              <a:rPr lang="pt-BR" sz="1200" dirty="0" smtClean="0"/>
              <a:t>banda base </a:t>
            </a:r>
            <a:r>
              <a:rPr lang="pt-BR" sz="1200" dirty="0"/>
              <a:t>composto 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6542928" y="4104362"/>
            <a:ext cx="2493568" cy="24929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/>
              <a:t>RDS -</a:t>
            </a:r>
            <a:r>
              <a:rPr lang="pt-BR" sz="1200" i="1" dirty="0"/>
              <a:t> </a:t>
            </a:r>
            <a:r>
              <a:rPr lang="pt-BR" sz="1200" i="1" dirty="0">
                <a:hlinkClick r:id="rId2" tooltip="Radio Data System"/>
              </a:rPr>
              <a:t>Radio Data </a:t>
            </a:r>
            <a:r>
              <a:rPr lang="pt-BR" sz="1200" i="1" dirty="0" smtClean="0">
                <a:hlinkClick r:id="rId2" tooltip="Radio Data System"/>
              </a:rPr>
              <a:t>System</a:t>
            </a:r>
            <a:endParaRPr lang="pt-BR" sz="1200" i="1" dirty="0" smtClean="0"/>
          </a:p>
          <a:p>
            <a:r>
              <a:rPr lang="pt-BR" sz="1200" dirty="0" smtClean="0"/>
              <a:t>Sinal de banda estreita, </a:t>
            </a:r>
          </a:p>
          <a:p>
            <a:r>
              <a:rPr lang="pt-BR" sz="1200" dirty="0" smtClean="0"/>
              <a:t>taxa de 1.187,5 </a:t>
            </a:r>
            <a:r>
              <a:rPr lang="pt-BR" sz="1200" dirty="0" err="1" smtClean="0"/>
              <a:t>bps</a:t>
            </a:r>
            <a:r>
              <a:rPr lang="pt-BR" sz="1200" dirty="0" smtClean="0"/>
              <a:t> usada</a:t>
            </a:r>
            <a:br>
              <a:rPr lang="pt-BR" sz="1200" dirty="0" smtClean="0"/>
            </a:br>
            <a:r>
              <a:rPr lang="pt-BR" sz="1200" dirty="0" smtClean="0"/>
              <a:t>p/ transmissão de texto</a:t>
            </a:r>
          </a:p>
          <a:p>
            <a:endParaRPr lang="pt-BR" sz="1200" dirty="0"/>
          </a:p>
          <a:p>
            <a:r>
              <a:rPr lang="pt-BR" sz="1200" dirty="0" smtClean="0"/>
              <a:t>RBDS (</a:t>
            </a:r>
            <a:r>
              <a:rPr lang="pt-BR" sz="1200" i="1" dirty="0" smtClean="0"/>
              <a:t>Radio Broadcast Data System</a:t>
            </a:r>
            <a:r>
              <a:rPr lang="pt-BR" sz="1200" dirty="0" smtClean="0"/>
              <a:t>) </a:t>
            </a:r>
            <a:br>
              <a:rPr lang="pt-BR" sz="1200" dirty="0" smtClean="0"/>
            </a:br>
            <a:r>
              <a:rPr lang="pt-BR" sz="1200" dirty="0" smtClean="0"/>
              <a:t>é uma variante europeia do RDS</a:t>
            </a:r>
          </a:p>
          <a:p>
            <a:endParaRPr lang="pt-BR" sz="1200" dirty="0"/>
          </a:p>
          <a:p>
            <a:r>
              <a:rPr lang="pt-BR" sz="1200" dirty="0"/>
              <a:t>SCA </a:t>
            </a:r>
            <a:r>
              <a:rPr lang="pt-BR" sz="1200" dirty="0" smtClean="0"/>
              <a:t>- Serviços </a:t>
            </a:r>
            <a:r>
              <a:rPr lang="pt-BR" sz="1200" dirty="0"/>
              <a:t>de </a:t>
            </a:r>
            <a:r>
              <a:rPr lang="pt-BR" sz="1200" dirty="0" smtClean="0"/>
              <a:t>Autorização </a:t>
            </a:r>
            <a:r>
              <a:rPr lang="pt-BR" sz="1200" dirty="0"/>
              <a:t>de </a:t>
            </a:r>
            <a:endParaRPr lang="pt-BR" sz="1200" dirty="0" smtClean="0"/>
          </a:p>
          <a:p>
            <a:r>
              <a:rPr lang="pt-BR" sz="1200" dirty="0" smtClean="0"/>
              <a:t>Comunicações  Subsidiárias:</a:t>
            </a:r>
          </a:p>
          <a:p>
            <a:r>
              <a:rPr lang="pt-BR" sz="1200" dirty="0" smtClean="0"/>
              <a:t>Leitura de livro/jornal p/ cegos, </a:t>
            </a:r>
          </a:p>
          <a:p>
            <a:r>
              <a:rPr lang="pt-BR" sz="1200" dirty="0" smtClean="0"/>
              <a:t>Cotação de ações da bolsa valores</a:t>
            </a:r>
          </a:p>
          <a:p>
            <a:r>
              <a:rPr lang="pt-BR" sz="1200" dirty="0" smtClean="0"/>
              <a:t>Utilidade pública  </a:t>
            </a:r>
            <a:r>
              <a:rPr lang="pt-BR" sz="1200" dirty="0" err="1" smtClean="0"/>
              <a:t>etc</a:t>
            </a:r>
            <a:endParaRPr lang="pt-BR" sz="1200" dirty="0"/>
          </a:p>
        </p:txBody>
      </p:sp>
      <p:grpSp>
        <p:nvGrpSpPr>
          <p:cNvPr id="15" name="Grupo 14"/>
          <p:cNvGrpSpPr/>
          <p:nvPr/>
        </p:nvGrpSpPr>
        <p:grpSpPr>
          <a:xfrm>
            <a:off x="1115616" y="4064625"/>
            <a:ext cx="5334372" cy="2538129"/>
            <a:chOff x="1115616" y="4064625"/>
            <a:chExt cx="5334372" cy="2538129"/>
          </a:xfrm>
        </p:grpSpPr>
        <p:pic>
          <p:nvPicPr>
            <p:cNvPr id="16386" name="Picture 2" descr="https://upload.wikimedia.org/wikipedia/commons/thumb/c/cd/RDS_vs_DirectBand_FM-spectrum2.svg/744px-RDS_vs_DirectBand_FM-spectrum2.sv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4064625"/>
              <a:ext cx="5334372" cy="253812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  <p:sp>
          <p:nvSpPr>
            <p:cNvPr id="14" name="Retângulo 13"/>
            <p:cNvSpPr/>
            <p:nvPr/>
          </p:nvSpPr>
          <p:spPr>
            <a:xfrm>
              <a:off x="3823732" y="5374522"/>
              <a:ext cx="412292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050" dirty="0"/>
                <a:t>RDS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645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Modulação Analógica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24744"/>
                <a:ext cx="8291264" cy="5400600"/>
              </a:xfrm>
            </p:spPr>
            <p:txBody>
              <a:bodyPr>
                <a:noAutofit/>
              </a:bodyPr>
              <a:lstStyle/>
              <a:p>
                <a:r>
                  <a:rPr lang="pt-BR" b="1" dirty="0" smtClean="0"/>
                  <a:t>FM - Características</a:t>
                </a:r>
                <a:endParaRPr lang="pt-BR" dirty="0"/>
              </a:p>
              <a:p>
                <a:pPr lvl="1"/>
                <a:r>
                  <a:rPr lang="pt-BR" dirty="0" smtClean="0"/>
                  <a:t>O </a:t>
                </a:r>
                <a:r>
                  <a:rPr lang="pt-BR" b="1" dirty="0" smtClean="0">
                    <a:solidFill>
                      <a:srgbClr val="C00000"/>
                    </a:solidFill>
                  </a:rPr>
                  <a:t>sinal FM </a:t>
                </a:r>
                <a:r>
                  <a:rPr lang="pt-BR" dirty="0" smtClean="0"/>
                  <a:t>é </a:t>
                </a:r>
                <a:r>
                  <a:rPr lang="pt-BR" b="1" dirty="0" smtClean="0">
                    <a:solidFill>
                      <a:srgbClr val="C00000"/>
                    </a:solidFill>
                  </a:rPr>
                  <a:t>função </a:t>
                </a:r>
                <a:r>
                  <a:rPr lang="pt-BR" b="1" dirty="0">
                    <a:solidFill>
                      <a:srgbClr val="C00000"/>
                    </a:solidFill>
                  </a:rPr>
                  <a:t>não linear </a:t>
                </a:r>
                <a:r>
                  <a:rPr lang="pt-BR" dirty="0" smtClean="0"/>
                  <a:t>do </a:t>
                </a:r>
                <a:r>
                  <a:rPr lang="pt-BR" b="1" dirty="0">
                    <a:solidFill>
                      <a:srgbClr val="C00000"/>
                    </a:solidFill>
                  </a:rPr>
                  <a:t>sinal modulante  </a:t>
                </a:r>
                <a:endParaRPr lang="pt-BR" b="1" dirty="0" smtClean="0">
                  <a:solidFill>
                    <a:srgbClr val="C00000"/>
                  </a:solidFill>
                </a:endParaRPr>
              </a:p>
              <a:p>
                <a:pPr lvl="1"/>
                <a:r>
                  <a:rPr lang="pt-BR" dirty="0" smtClean="0">
                    <a:sym typeface="Wingdings" panose="05000000000000000000" pitchFamily="2" charset="2"/>
                  </a:rPr>
                  <a:t>E</a:t>
                </a:r>
                <a:r>
                  <a:rPr lang="pt-BR" dirty="0" smtClean="0"/>
                  <a:t>sta propriedade torna a </a:t>
                </a:r>
                <a:r>
                  <a:rPr lang="pt-BR" b="1" dirty="0">
                    <a:solidFill>
                      <a:srgbClr val="C00000"/>
                    </a:solidFill>
                  </a:rPr>
                  <a:t>análise espectral </a:t>
                </a:r>
                <a:r>
                  <a:rPr lang="pt-BR" dirty="0" smtClean="0"/>
                  <a:t>uma </a:t>
                </a:r>
                <a:r>
                  <a:rPr lang="pt-BR" b="1" dirty="0">
                    <a:solidFill>
                      <a:srgbClr val="C00000"/>
                    </a:solidFill>
                  </a:rPr>
                  <a:t>tarefa muito mais difícil </a:t>
                </a:r>
                <a:r>
                  <a:rPr lang="pt-BR" dirty="0"/>
                  <a:t>do que para </a:t>
                </a:r>
                <a:r>
                  <a:rPr lang="pt-BR" dirty="0" smtClean="0"/>
                  <a:t>o sinal AM correspondente</a:t>
                </a:r>
              </a:p>
              <a:p>
                <a:pPr lvl="1"/>
                <a:r>
                  <a:rPr lang="pt-BR" dirty="0" smtClean="0"/>
                  <a:t>Estratégia empírica para realizar a </a:t>
                </a:r>
                <a:r>
                  <a:rPr lang="pt-BR" b="1" dirty="0" smtClean="0"/>
                  <a:t>Análise Espectral</a:t>
                </a:r>
                <a:r>
                  <a:rPr lang="pt-BR" dirty="0" smtClean="0"/>
                  <a:t> da modulação FM</a:t>
                </a:r>
                <a:endParaRPr lang="pt-BR" dirty="0"/>
              </a:p>
              <a:p>
                <a:pPr lvl="2"/>
                <a:r>
                  <a:rPr lang="pt-BR" dirty="0" smtClean="0"/>
                  <a:t>Analisar o caso simples da modulação FM de </a:t>
                </a:r>
                <a:r>
                  <a:rPr lang="pt-BR" dirty="0"/>
                  <a:t>tom único </a:t>
                </a:r>
                <a:r>
                  <a:rPr lang="pt-BR" dirty="0" smtClean="0"/>
                  <a:t/>
                </a:r>
                <a:br>
                  <a:rPr lang="pt-BR" dirty="0" smtClean="0"/>
                </a:br>
                <a:r>
                  <a:rPr lang="pt-BR" dirty="0" smtClean="0"/>
                  <a:t>para gerar um sinal FM </a:t>
                </a:r>
                <a:r>
                  <a:rPr lang="pt-BR" dirty="0"/>
                  <a:t>de faixa </a:t>
                </a:r>
                <a:r>
                  <a:rPr lang="pt-BR" dirty="0" smtClean="0"/>
                  <a:t>estreita</a:t>
                </a:r>
              </a:p>
              <a:p>
                <a:pPr lvl="2"/>
                <a:r>
                  <a:rPr lang="pt-BR" dirty="0" smtClean="0"/>
                  <a:t>Depois, analisar o caso geral da modulação FM de tom único </a:t>
                </a:r>
                <a:br>
                  <a:rPr lang="pt-BR" dirty="0" smtClean="0"/>
                </a:br>
                <a:r>
                  <a:rPr lang="pt-BR" dirty="0" smtClean="0"/>
                  <a:t>para gerar um sinal FM de faixa larga</a:t>
                </a:r>
              </a:p>
              <a:p>
                <a:pPr lvl="1">
                  <a:spcBef>
                    <a:spcPts val="600"/>
                  </a:spcBef>
                  <a:tabLst>
                    <a:tab pos="3317875" algn="l"/>
                  </a:tabLst>
                </a:pPr>
                <a:r>
                  <a:rPr lang="pt-BR" dirty="0" smtClean="0">
                    <a:ea typeface="Cambria Math"/>
                  </a:rPr>
                  <a:t>Definições</a:t>
                </a:r>
              </a:p>
              <a:p>
                <a:pPr lvl="2">
                  <a:spcBef>
                    <a:spcPts val="600"/>
                  </a:spcBef>
                  <a:tabLst>
                    <a:tab pos="3317875" algn="l"/>
                  </a:tabLst>
                </a:pPr>
                <a:r>
                  <a:rPr lang="pt-BR" dirty="0" smtClean="0">
                    <a:ea typeface="Cambria Math"/>
                  </a:rPr>
                  <a:t>Sinal modulante:		</a:t>
                </a:r>
              </a:p>
              <a:p>
                <a:pPr lvl="2">
                  <a:spcBef>
                    <a:spcPts val="600"/>
                  </a:spcBef>
                  <a:tabLst>
                    <a:tab pos="3317875" algn="l"/>
                  </a:tabLst>
                </a:pPr>
                <a:r>
                  <a:rPr lang="pt-BR" dirty="0" smtClean="0">
                    <a:ea typeface="Cambria Math"/>
                  </a:rPr>
                  <a:t>Desvio de Frequência</a:t>
                </a:r>
                <a:r>
                  <a:rPr lang="pt-BR" baseline="30000" dirty="0" smtClean="0">
                    <a:ea typeface="Cambria Math"/>
                  </a:rPr>
                  <a:t>1</a:t>
                </a:r>
                <a:r>
                  <a:rPr lang="pt-BR" dirty="0" smtClean="0">
                    <a:ea typeface="Cambria Math"/>
                  </a:rPr>
                  <a:t>: 	</a:t>
                </a:r>
                <a14:m>
                  <m:oMath xmlns:m="http://schemas.openxmlformats.org/officeDocument/2006/math">
                    <m:r>
                      <a:rPr lang="pt-BR" sz="1600" i="1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pt-BR" sz="1600" b="0" i="1" smtClean="0">
                        <a:latin typeface="Cambria Math"/>
                        <a:ea typeface="Cambria Math"/>
                      </a:rPr>
                      <m:t>𝑓</m:t>
                    </m:r>
                    <m:r>
                      <a:rPr lang="pt-BR" sz="1600" b="0" i="1" smtClean="0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pt-BR" sz="16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/>
                            <a:ea typeface="Cambria Math"/>
                          </a:rPr>
                          <m:t>𝑘</m:t>
                        </m:r>
                      </m:e>
                      <m:sub>
                        <m:r>
                          <a:rPr lang="pt-BR" sz="1600" b="0" i="1" smtClean="0">
                            <a:latin typeface="Cambria Math"/>
                            <a:ea typeface="Cambria Math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pt-BR" sz="16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/>
                            <a:ea typeface="Cambria Math"/>
                          </a:rPr>
                          <m:t>𝐴</m:t>
                        </m:r>
                      </m:e>
                      <m:sub>
                        <m:r>
                          <a:rPr lang="pt-BR" sz="1600" b="0" i="1" smtClean="0">
                            <a:latin typeface="Cambria Math"/>
                            <a:ea typeface="Cambria Math"/>
                          </a:rPr>
                          <m:t>𝑚</m:t>
                        </m:r>
                      </m:sub>
                    </m:sSub>
                  </m:oMath>
                </a14:m>
                <a:endParaRPr lang="pt-BR" dirty="0" smtClean="0">
                  <a:ea typeface="Cambria Math"/>
                </a:endParaRPr>
              </a:p>
              <a:p>
                <a:pPr lvl="2">
                  <a:spcBef>
                    <a:spcPts val="600"/>
                  </a:spcBef>
                  <a:tabLst>
                    <a:tab pos="3317875" algn="l"/>
                  </a:tabLst>
                </a:pPr>
                <a:r>
                  <a:rPr lang="pt-BR" dirty="0" smtClean="0">
                    <a:ea typeface="Cambria Math"/>
                  </a:rPr>
                  <a:t>Índice </a:t>
                </a:r>
                <a:r>
                  <a:rPr lang="pt-BR" dirty="0">
                    <a:ea typeface="Cambria Math"/>
                  </a:rPr>
                  <a:t>de Modulação:	</a:t>
                </a:r>
                <a:r>
                  <a:rPr lang="pt-BR" dirty="0" smtClean="0">
                    <a:ea typeface="Cambria Math"/>
                  </a:rPr>
                  <a:t>	</a:t>
                </a:r>
                <a14:m>
                  <m:oMath xmlns:m="http://schemas.openxmlformats.org/officeDocument/2006/math">
                    <m:r>
                      <a:rPr lang="pt-BR" sz="1600" i="1">
                        <a:latin typeface="Cambria Math"/>
                        <a:ea typeface="Cambria Math"/>
                      </a:rPr>
                      <m:t>𝛽</m:t>
                    </m:r>
                    <m:r>
                      <a:rPr lang="pt-BR" sz="1600" i="1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pt-BR" sz="1600" i="1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1600" i="1">
                            <a:latin typeface="Cambria Math"/>
                            <a:ea typeface="Cambria Math"/>
                          </a:rPr>
                          <m:t>Δ</m:t>
                        </m:r>
                        <m:r>
                          <a:rPr lang="pt-BR" sz="1600" i="1">
                            <a:latin typeface="Cambria Math"/>
                            <a:ea typeface="Cambria Math"/>
                          </a:rPr>
                          <m:t>𝑓</m:t>
                        </m:r>
                      </m:num>
                      <m:den>
                        <m:sSub>
                          <m:sSubPr>
                            <m:ctrlPr>
                              <a:rPr lang="pt-BR" sz="1600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pt-BR" sz="1600" i="1">
                                <a:latin typeface="Cambria Math"/>
                                <a:ea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pt-BR" sz="1600" i="1">
                                <a:latin typeface="Cambria Math"/>
                                <a:ea typeface="Cambria Math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r>
                  <a:rPr lang="pt-BR" dirty="0">
                    <a:ea typeface="Cambria Math"/>
                  </a:rPr>
                  <a:t> (</a:t>
                </a:r>
                <a:r>
                  <a:rPr lang="pt-BR" dirty="0" err="1">
                    <a:ea typeface="Cambria Math"/>
                  </a:rPr>
                  <a:t>rad</a:t>
                </a:r>
                <a:r>
                  <a:rPr lang="pt-BR" dirty="0">
                    <a:ea typeface="Cambria Math"/>
                  </a:rPr>
                  <a:t>)</a:t>
                </a:r>
              </a:p>
              <a:p>
                <a:pPr lvl="1"/>
                <a:r>
                  <a:rPr lang="pt-BR" b="1" dirty="0" smtClean="0">
                    <a:solidFill>
                      <a:srgbClr val="0000FF"/>
                    </a:solidFill>
                  </a:rPr>
                  <a:t>Faixa Estreita</a:t>
                </a:r>
              </a:p>
              <a:p>
                <a:pPr lvl="2"/>
                <a:r>
                  <a:rPr lang="el-GR" i="1" dirty="0" smtClean="0">
                    <a:latin typeface="Times New Roman" panose="02020603050405020304" pitchFamily="18" charset="0"/>
                    <a:ea typeface="Cambria Math"/>
                  </a:rPr>
                  <a:t>β</a:t>
                </a:r>
                <a:r>
                  <a:rPr lang="pt-BR" dirty="0" smtClean="0">
                    <a:ea typeface="Cambria Math"/>
                  </a:rPr>
                  <a:t> </a:t>
                </a:r>
                <a:r>
                  <a:rPr lang="pt-BR" dirty="0">
                    <a:ea typeface="Cambria Math"/>
                  </a:rPr>
                  <a:t>pequeno quando comparado a 1,0 </a:t>
                </a:r>
                <a:r>
                  <a:rPr lang="pt-BR" dirty="0" err="1" smtClean="0">
                    <a:ea typeface="Cambria Math"/>
                  </a:rPr>
                  <a:t>rad</a:t>
                </a:r>
                <a:r>
                  <a:rPr lang="pt-BR" dirty="0"/>
                  <a:t/>
                </a:r>
                <a:br>
                  <a:rPr lang="pt-BR" dirty="0"/>
                </a:br>
                <a:r>
                  <a:rPr lang="pt-BR" dirty="0"/>
                  <a:t/>
                </a:r>
                <a:br>
                  <a:rPr lang="pt-BR" dirty="0"/>
                </a:b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24744"/>
                <a:ext cx="8291264" cy="5400600"/>
              </a:xfrm>
              <a:blipFill rotWithShape="1">
                <a:blip r:embed="rId2"/>
                <a:stretch>
                  <a:fillRect l="-956" t="-904" b="-1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Cláudio A. Fleury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52</a:t>
            </a:fld>
            <a:endParaRPr lang="pt-BR"/>
          </a:p>
        </p:txBody>
      </p:sp>
      <p:grpSp>
        <p:nvGrpSpPr>
          <p:cNvPr id="10" name="Grupo 9"/>
          <p:cNvGrpSpPr/>
          <p:nvPr/>
        </p:nvGrpSpPr>
        <p:grpSpPr>
          <a:xfrm>
            <a:off x="-14697" y="-16234"/>
            <a:ext cx="788079" cy="843818"/>
            <a:chOff x="-14697" y="-16234"/>
            <a:chExt cx="788079" cy="843818"/>
          </a:xfrm>
          <a:solidFill>
            <a:srgbClr val="002060"/>
          </a:solidFill>
        </p:grpSpPr>
        <p:sp>
          <p:nvSpPr>
            <p:cNvPr id="8" name="Triângulo retângulo 7"/>
            <p:cNvSpPr/>
            <p:nvPr/>
          </p:nvSpPr>
          <p:spPr>
            <a:xfrm rot="5400000">
              <a:off x="-22762" y="31440"/>
              <a:ext cx="827584" cy="764704"/>
            </a:xfrm>
            <a:prstGeom prst="rt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36000" rIns="36000" rtlCol="0" anchor="ctr"/>
            <a:lstStyle/>
            <a:p>
              <a:pPr algn="ctr"/>
              <a:endParaRPr lang="pt-BR" b="1" dirty="0"/>
            </a:p>
          </p:txBody>
        </p:sp>
        <p:sp>
          <p:nvSpPr>
            <p:cNvPr id="9" name="Retângulo 8"/>
            <p:cNvSpPr/>
            <p:nvPr/>
          </p:nvSpPr>
          <p:spPr>
            <a:xfrm rot="18780000">
              <a:off x="-63449" y="32518"/>
              <a:ext cx="558454" cy="460950"/>
            </a:xfrm>
            <a:prstGeom prst="rect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 anchorCtr="0"/>
            <a:lstStyle/>
            <a:p>
              <a:pPr algn="ctr"/>
              <a:r>
                <a:rPr lang="pt-BR" b="1" dirty="0" smtClean="0"/>
                <a:t>FM</a:t>
              </a:r>
              <a:endParaRPr lang="pt-BR" b="1" dirty="0"/>
            </a:p>
          </p:txBody>
        </p:sp>
      </p:grp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4570053"/>
            <a:ext cx="2147261" cy="342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tângulo 6"/>
          <p:cNvSpPr/>
          <p:nvPr/>
        </p:nvSpPr>
        <p:spPr>
          <a:xfrm rot="16200000">
            <a:off x="-2222878" y="3647963"/>
            <a:ext cx="49320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aseline="300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pt-BR" sz="1200" dirty="0" smtClean="0">
                <a:solidFill>
                  <a:schemeClr val="bg1">
                    <a:lumMod val="50000"/>
                  </a:schemeClr>
                </a:solidFill>
              </a:rPr>
              <a:t> É a 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diferença </a:t>
            </a:r>
            <a:r>
              <a:rPr lang="pt-BR" sz="1200" dirty="0" smtClean="0">
                <a:solidFill>
                  <a:schemeClr val="bg1">
                    <a:lumMod val="50000"/>
                  </a:schemeClr>
                </a:solidFill>
              </a:rPr>
              <a:t>máxima da frequência  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instantânea </a:t>
            </a:r>
            <a:r>
              <a:rPr lang="pt-BR" sz="1200" dirty="0" smtClean="0">
                <a:solidFill>
                  <a:schemeClr val="bg1">
                    <a:lumMod val="50000"/>
                  </a:schemeClr>
                </a:solidFill>
              </a:rPr>
              <a:t>do sinal FM com a frequência da portadora, </a:t>
            </a:r>
            <a:r>
              <a:rPr lang="pt-BR" sz="1200" i="1" dirty="0" err="1">
                <a:solidFill>
                  <a:schemeClr val="bg1">
                    <a:lumMod val="50000"/>
                  </a:schemeClr>
                </a:solidFill>
              </a:rPr>
              <a:t>f</a:t>
            </a:r>
            <a:r>
              <a:rPr lang="pt-BR" sz="1200" i="1" baseline="-25000" dirty="0" err="1">
                <a:solidFill>
                  <a:schemeClr val="bg1">
                    <a:lumMod val="50000"/>
                  </a:schemeClr>
                </a:solidFill>
              </a:rPr>
              <a:t>c</a:t>
            </a:r>
            <a:endParaRPr lang="pt-BR" sz="12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5950619" y="4939431"/>
                <a:ext cx="3024354" cy="3583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 smtClean="0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pt-BR" sz="1600" i="1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</m:e>
                      <m:sub>
                        <m:r>
                          <a:rPr lang="pt-BR" sz="1600" i="1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pt-BR" sz="1600" dirty="0" smtClean="0">
                    <a:solidFill>
                      <a:srgbClr val="0070C0"/>
                    </a:solidFill>
                  </a:rPr>
                  <a:t> - fator de sensibilidade de freq.</a:t>
                </a:r>
                <a:endParaRPr lang="pt-BR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619" y="4939431"/>
                <a:ext cx="3024354" cy="358303"/>
              </a:xfrm>
              <a:prstGeom prst="rect">
                <a:avLst/>
              </a:prstGeom>
              <a:blipFill rotWithShape="1">
                <a:blip r:embed="rId4"/>
                <a:stretch>
                  <a:fillRect t="-3390" b="-1694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055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Modulação Analógica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24744"/>
                <a:ext cx="8291264" cy="927844"/>
              </a:xfrm>
            </p:spPr>
            <p:txBody>
              <a:bodyPr>
                <a:noAutofit/>
              </a:bodyPr>
              <a:lstStyle/>
              <a:p>
                <a:r>
                  <a:rPr lang="pt-BR" b="1" dirty="0" smtClean="0"/>
                  <a:t>FM - Características</a:t>
                </a:r>
                <a:endParaRPr lang="pt-BR" dirty="0"/>
              </a:p>
              <a:p>
                <a:pPr lvl="2">
                  <a:spcBef>
                    <a:spcPts val="600"/>
                  </a:spcBef>
                  <a:tabLst>
                    <a:tab pos="3317875" algn="l"/>
                  </a:tabLst>
                </a:pPr>
                <a:r>
                  <a:rPr lang="pt-BR" dirty="0" smtClean="0">
                    <a:ea typeface="Cambria Math"/>
                  </a:rPr>
                  <a:t>Desvio de Frequência</a:t>
                </a:r>
                <a:r>
                  <a:rPr lang="pt-BR" baseline="30000" dirty="0" smtClean="0">
                    <a:ea typeface="Cambria Math"/>
                  </a:rPr>
                  <a:t>1</a:t>
                </a:r>
                <a:r>
                  <a:rPr lang="pt-BR" dirty="0" smtClean="0">
                    <a:ea typeface="Cambria Math"/>
                  </a:rPr>
                  <a:t>: 	</a:t>
                </a:r>
                <a14:m>
                  <m:oMath xmlns:m="http://schemas.openxmlformats.org/officeDocument/2006/math">
                    <m:r>
                      <a:rPr lang="pt-BR" sz="1600" i="1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pt-BR" sz="1600" b="0" i="1" smtClean="0">
                        <a:latin typeface="Cambria Math"/>
                        <a:ea typeface="Cambria Math"/>
                      </a:rPr>
                      <m:t>𝑓</m:t>
                    </m:r>
                    <m:r>
                      <a:rPr lang="pt-BR" sz="1600" b="0" i="1" smtClean="0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pt-BR" sz="16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/>
                            <a:ea typeface="Cambria Math"/>
                          </a:rPr>
                          <m:t>𝑘</m:t>
                        </m:r>
                      </m:e>
                      <m:sub>
                        <m:r>
                          <a:rPr lang="pt-BR" sz="1600" b="0" i="1" smtClean="0">
                            <a:latin typeface="Cambria Math"/>
                            <a:ea typeface="Cambria Math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pt-BR" sz="16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/>
                            <a:ea typeface="Cambria Math"/>
                          </a:rPr>
                          <m:t>𝐴</m:t>
                        </m:r>
                      </m:e>
                      <m:sub>
                        <m:r>
                          <a:rPr lang="pt-BR" sz="1600" b="0" i="1" smtClean="0">
                            <a:latin typeface="Cambria Math"/>
                            <a:ea typeface="Cambria Math"/>
                          </a:rPr>
                          <m:t>𝑚</m:t>
                        </m:r>
                      </m:sub>
                    </m:sSub>
                  </m:oMath>
                </a14:m>
                <a:endParaRPr lang="pt-BR" dirty="0" smtClean="0">
                  <a:ea typeface="Cambria Math"/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24744"/>
                <a:ext cx="8291264" cy="927844"/>
              </a:xfrm>
              <a:blipFill rotWithShape="1">
                <a:blip r:embed="rId3"/>
                <a:stretch>
                  <a:fillRect l="-956" t="-526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Cláudio A. Fleury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53</a:t>
            </a:fld>
            <a:endParaRPr lang="pt-BR"/>
          </a:p>
        </p:txBody>
      </p:sp>
      <p:grpSp>
        <p:nvGrpSpPr>
          <p:cNvPr id="10" name="Grupo 9"/>
          <p:cNvGrpSpPr/>
          <p:nvPr/>
        </p:nvGrpSpPr>
        <p:grpSpPr>
          <a:xfrm>
            <a:off x="-14697" y="-16234"/>
            <a:ext cx="788079" cy="843818"/>
            <a:chOff x="-14697" y="-16234"/>
            <a:chExt cx="788079" cy="843818"/>
          </a:xfrm>
          <a:solidFill>
            <a:srgbClr val="002060"/>
          </a:solidFill>
        </p:grpSpPr>
        <p:sp>
          <p:nvSpPr>
            <p:cNvPr id="8" name="Triângulo retângulo 7"/>
            <p:cNvSpPr/>
            <p:nvPr/>
          </p:nvSpPr>
          <p:spPr>
            <a:xfrm rot="5400000">
              <a:off x="-22762" y="31440"/>
              <a:ext cx="827584" cy="764704"/>
            </a:xfrm>
            <a:prstGeom prst="rt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36000" rIns="36000" rtlCol="0" anchor="ctr"/>
            <a:lstStyle/>
            <a:p>
              <a:pPr algn="ctr"/>
              <a:endParaRPr lang="pt-BR" b="1" dirty="0"/>
            </a:p>
          </p:txBody>
        </p:sp>
        <p:sp>
          <p:nvSpPr>
            <p:cNvPr id="9" name="Retângulo 8"/>
            <p:cNvSpPr/>
            <p:nvPr/>
          </p:nvSpPr>
          <p:spPr>
            <a:xfrm rot="18780000">
              <a:off x="-63449" y="32518"/>
              <a:ext cx="558454" cy="460950"/>
            </a:xfrm>
            <a:prstGeom prst="rect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 anchorCtr="0"/>
            <a:lstStyle/>
            <a:p>
              <a:pPr algn="ctr"/>
              <a:r>
                <a:rPr lang="pt-BR" b="1" dirty="0" smtClean="0"/>
                <a:t>FM</a:t>
              </a:r>
              <a:endParaRPr lang="pt-BR" b="1" dirty="0"/>
            </a:p>
          </p:txBody>
        </p:sp>
      </p:grpSp>
      <p:grpSp>
        <p:nvGrpSpPr>
          <p:cNvPr id="12" name="Grupo 11"/>
          <p:cNvGrpSpPr/>
          <p:nvPr/>
        </p:nvGrpSpPr>
        <p:grpSpPr>
          <a:xfrm>
            <a:off x="1763688" y="2052588"/>
            <a:ext cx="5616624" cy="4335414"/>
            <a:chOff x="1187624" y="2052588"/>
            <a:chExt cx="5616624" cy="4335414"/>
          </a:xfrm>
        </p:grpSpPr>
        <p:sp>
          <p:nvSpPr>
            <p:cNvPr id="17" name="Line 5"/>
            <p:cNvSpPr>
              <a:spLocks noChangeShapeType="1"/>
            </p:cNvSpPr>
            <p:nvPr/>
          </p:nvSpPr>
          <p:spPr bwMode="auto">
            <a:xfrm>
              <a:off x="1365165" y="2984004"/>
              <a:ext cx="5223059" cy="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9pPr>
            </a:lstStyle>
            <a:p>
              <a:endParaRPr lang="pt-BR"/>
            </a:p>
          </p:txBody>
        </p:sp>
        <p:sp>
          <p:nvSpPr>
            <p:cNvPr id="18" name="Line 6"/>
            <p:cNvSpPr>
              <a:spLocks noChangeShapeType="1"/>
            </p:cNvSpPr>
            <p:nvPr/>
          </p:nvSpPr>
          <p:spPr bwMode="auto">
            <a:xfrm flipH="1">
              <a:off x="3876487" y="2401392"/>
              <a:ext cx="4948" cy="398661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9pPr>
            </a:lstStyle>
            <a:p>
              <a:endParaRPr lang="pt-BR"/>
            </a:p>
          </p:txBody>
        </p:sp>
        <p:sp>
          <p:nvSpPr>
            <p:cNvPr id="19" name="Line 7"/>
            <p:cNvSpPr>
              <a:spLocks noChangeShapeType="1"/>
            </p:cNvSpPr>
            <p:nvPr/>
          </p:nvSpPr>
          <p:spPr bwMode="auto">
            <a:xfrm flipH="1">
              <a:off x="1778318" y="2401392"/>
              <a:ext cx="11874" cy="398661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9pPr>
            </a:lstStyle>
            <a:p>
              <a:endParaRPr lang="pt-BR"/>
            </a:p>
          </p:txBody>
        </p:sp>
        <p:sp>
          <p:nvSpPr>
            <p:cNvPr id="20" name="Line 8"/>
            <p:cNvSpPr>
              <a:spLocks noChangeShapeType="1"/>
            </p:cNvSpPr>
            <p:nvPr/>
          </p:nvSpPr>
          <p:spPr bwMode="auto">
            <a:xfrm>
              <a:off x="6001061" y="2401391"/>
              <a:ext cx="0" cy="398661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9pPr>
            </a:lstStyle>
            <a:p>
              <a:endParaRPr lang="pt-BR"/>
            </a:p>
          </p:txBody>
        </p:sp>
        <p:sp>
          <p:nvSpPr>
            <p:cNvPr id="21" name="Freeform 9"/>
            <p:cNvSpPr>
              <a:spLocks/>
            </p:cNvSpPr>
            <p:nvPr/>
          </p:nvSpPr>
          <p:spPr bwMode="auto">
            <a:xfrm>
              <a:off x="1479946" y="3533279"/>
              <a:ext cx="4804959" cy="2386013"/>
            </a:xfrm>
            <a:custGeom>
              <a:avLst/>
              <a:gdLst>
                <a:gd name="T0" fmla="*/ 1890 w 3780"/>
                <a:gd name="T1" fmla="*/ 0 h 2340"/>
                <a:gd name="T2" fmla="*/ 3510 w 3780"/>
                <a:gd name="T3" fmla="*/ 720 h 2340"/>
                <a:gd name="T4" fmla="*/ 270 w 3780"/>
                <a:gd name="T5" fmla="*/ 1620 h 2340"/>
                <a:gd name="T6" fmla="*/ 1890 w 3780"/>
                <a:gd name="T7" fmla="*/ 2340 h 23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80"/>
                <a:gd name="T13" fmla="*/ 0 h 2340"/>
                <a:gd name="T14" fmla="*/ 3780 w 3780"/>
                <a:gd name="T15" fmla="*/ 2340 h 23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80" h="2340">
                  <a:moveTo>
                    <a:pt x="1890" y="0"/>
                  </a:moveTo>
                  <a:cubicBezTo>
                    <a:pt x="2835" y="225"/>
                    <a:pt x="3780" y="450"/>
                    <a:pt x="3510" y="720"/>
                  </a:cubicBezTo>
                  <a:cubicBezTo>
                    <a:pt x="3240" y="990"/>
                    <a:pt x="540" y="1350"/>
                    <a:pt x="270" y="1620"/>
                  </a:cubicBezTo>
                  <a:cubicBezTo>
                    <a:pt x="0" y="1890"/>
                    <a:pt x="1620" y="2220"/>
                    <a:pt x="1890" y="2340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9pPr>
            </a:lstStyle>
            <a:p>
              <a:endParaRPr lang="pt-BR"/>
            </a:p>
          </p:txBody>
        </p:sp>
        <p:sp>
          <p:nvSpPr>
            <p:cNvPr id="22" name="Line 10"/>
            <p:cNvSpPr>
              <a:spLocks noChangeShapeType="1"/>
            </p:cNvSpPr>
            <p:nvPr/>
          </p:nvSpPr>
          <p:spPr bwMode="auto">
            <a:xfrm>
              <a:off x="3911685" y="2798266"/>
              <a:ext cx="2058137" cy="158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9pPr>
            </a:lstStyle>
            <a:p>
              <a:endParaRPr lang="pt-BR"/>
            </a:p>
          </p:txBody>
        </p:sp>
        <p:sp>
          <p:nvSpPr>
            <p:cNvPr id="23" name="Line 11"/>
            <p:cNvSpPr>
              <a:spLocks noChangeShapeType="1"/>
            </p:cNvSpPr>
            <p:nvPr/>
          </p:nvSpPr>
          <p:spPr bwMode="auto">
            <a:xfrm>
              <a:off x="1800364" y="2798266"/>
              <a:ext cx="2060116" cy="158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9pPr>
            </a:lstStyle>
            <a:p>
              <a:endParaRPr lang="pt-BR"/>
            </a:p>
          </p:txBody>
        </p:sp>
        <p:sp>
          <p:nvSpPr>
            <p:cNvPr id="24" name="Text Box 12"/>
            <p:cNvSpPr txBox="1">
              <a:spLocks noChangeArrowheads="1"/>
            </p:cNvSpPr>
            <p:nvPr/>
          </p:nvSpPr>
          <p:spPr bwMode="auto">
            <a:xfrm>
              <a:off x="1834183" y="2475558"/>
              <a:ext cx="4084609" cy="305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9pPr>
            </a:lstStyle>
            <a:p>
              <a:pPr eaLnBrk="1" hangingPunct="1"/>
              <a:r>
                <a:rPr lang="en-US" altLang="ko-KR" sz="1600" dirty="0">
                  <a:latin typeface="Times New Roman" pitchFamily="18" charset="0"/>
                  <a:ea typeface="굴림" pitchFamily="34" charset="-127"/>
                </a:rPr>
                <a:t>               </a:t>
              </a:r>
              <a:r>
                <a:rPr lang="en-US" altLang="ko-KR" sz="1600" dirty="0" smtClean="0">
                  <a:latin typeface="Times New Roman" pitchFamily="18" charset="0"/>
                  <a:ea typeface="굴림" pitchFamily="34" charset="-127"/>
                </a:rPr>
                <a:t> </a:t>
              </a:r>
              <a:r>
                <a:rPr lang="en-US" altLang="ko-KR" sz="1600" dirty="0">
                  <a:latin typeface="Times New Roman" pitchFamily="18" charset="0"/>
                  <a:ea typeface="굴림" pitchFamily="34" charset="-127"/>
                </a:rPr>
                <a:t>∆</a:t>
              </a:r>
              <a:r>
                <a:rPr lang="en-US" altLang="ko-KR" sz="1600" i="1" dirty="0">
                  <a:latin typeface="Times New Roman" pitchFamily="18" charset="0"/>
                  <a:ea typeface="굴림" pitchFamily="34" charset="-127"/>
                </a:rPr>
                <a:t>f</a:t>
              </a:r>
              <a:r>
                <a:rPr lang="en-US" altLang="ko-KR" sz="1600" dirty="0">
                  <a:latin typeface="Times New Roman" pitchFamily="18" charset="0"/>
                  <a:ea typeface="굴림" pitchFamily="34" charset="-127"/>
                </a:rPr>
                <a:t>                        </a:t>
              </a:r>
              <a:r>
                <a:rPr lang="en-US" altLang="ko-KR" sz="1600" dirty="0" smtClean="0">
                  <a:latin typeface="Times New Roman" pitchFamily="18" charset="0"/>
                  <a:ea typeface="굴림" pitchFamily="34" charset="-127"/>
                </a:rPr>
                <a:t>               ∆</a:t>
              </a:r>
              <a:r>
                <a:rPr lang="en-US" altLang="ko-KR" sz="1600" i="1" dirty="0" smtClean="0">
                  <a:latin typeface="Times New Roman" pitchFamily="18" charset="0"/>
                  <a:ea typeface="굴림" pitchFamily="34" charset="-127"/>
                </a:rPr>
                <a:t>f</a:t>
              </a:r>
              <a:endParaRPr lang="en-US" altLang="ko-KR" sz="1600" i="1" dirty="0">
                <a:latin typeface="Times New Roman" pitchFamily="18" charset="0"/>
                <a:ea typeface="굴림" pitchFamily="34" charset="-127"/>
              </a:endParaRPr>
            </a:p>
          </p:txBody>
        </p:sp>
        <p:sp>
          <p:nvSpPr>
            <p:cNvPr id="25" name="Text Box 13"/>
            <p:cNvSpPr txBox="1">
              <a:spLocks noChangeArrowheads="1"/>
            </p:cNvSpPr>
            <p:nvPr/>
          </p:nvSpPr>
          <p:spPr bwMode="auto">
            <a:xfrm>
              <a:off x="1259632" y="2990279"/>
              <a:ext cx="5544616" cy="36671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9pPr>
            </a:lstStyle>
            <a:p>
              <a:r>
                <a:rPr lang="en-US" altLang="ko-KR" sz="1400" i="1" dirty="0" smtClean="0">
                  <a:latin typeface="Times New Roman" pitchFamily="18" charset="0"/>
                  <a:ea typeface="굴림" pitchFamily="34" charset="-127"/>
                </a:rPr>
                <a:t>f</a:t>
              </a:r>
              <a:r>
                <a:rPr lang="en-US" altLang="ko-KR" sz="1400" i="1" baseline="-25000" dirty="0" smtClean="0">
                  <a:latin typeface="Times New Roman" pitchFamily="18" charset="0"/>
                  <a:ea typeface="굴림" pitchFamily="34" charset="-127"/>
                </a:rPr>
                <a:t>c </a:t>
              </a:r>
              <a:r>
                <a:rPr lang="en-US" altLang="ko-KR" sz="1400" dirty="0" smtClean="0">
                  <a:latin typeface="Times New Roman" pitchFamily="18" charset="0"/>
                  <a:ea typeface="굴림" pitchFamily="34" charset="-127"/>
                </a:rPr>
                <a:t>– ∆</a:t>
              </a:r>
              <a:r>
                <a:rPr lang="en-US" altLang="ko-KR" sz="1400" i="1" dirty="0">
                  <a:latin typeface="Times New Roman" pitchFamily="18" charset="0"/>
                  <a:ea typeface="굴림" pitchFamily="34" charset="-127"/>
                </a:rPr>
                <a:t>f</a:t>
              </a:r>
              <a:r>
                <a:rPr lang="en-US" altLang="ko-KR" sz="1400" dirty="0">
                  <a:latin typeface="Times New Roman" pitchFamily="18" charset="0"/>
                  <a:ea typeface="굴림" pitchFamily="34" charset="-127"/>
                </a:rPr>
                <a:t> </a:t>
              </a:r>
              <a:r>
                <a:rPr lang="en-US" altLang="ko-KR" sz="1400" dirty="0" smtClean="0">
                  <a:latin typeface="Times New Roman" pitchFamily="18" charset="0"/>
                  <a:ea typeface="굴림" pitchFamily="34" charset="-127"/>
                </a:rPr>
                <a:t>                                           </a:t>
              </a:r>
              <a:r>
                <a:rPr lang="en-US" altLang="ko-KR" sz="1400" i="1" dirty="0" smtClean="0">
                  <a:latin typeface="Times New Roman" pitchFamily="18" charset="0"/>
                  <a:ea typeface="굴림" pitchFamily="34" charset="-127"/>
                </a:rPr>
                <a:t>f</a:t>
              </a:r>
              <a:r>
                <a:rPr lang="en-US" altLang="ko-KR" sz="1400" i="1" baseline="-25000" dirty="0" smtClean="0">
                  <a:latin typeface="Times New Roman" pitchFamily="18" charset="0"/>
                  <a:ea typeface="굴림" pitchFamily="34" charset="-127"/>
                </a:rPr>
                <a:t>c</a:t>
              </a:r>
              <a:r>
                <a:rPr lang="en-US" altLang="ko-KR" sz="1400" dirty="0" smtClean="0">
                  <a:latin typeface="Times New Roman" pitchFamily="18" charset="0"/>
                  <a:ea typeface="굴림" pitchFamily="34" charset="-127"/>
                </a:rPr>
                <a:t>                                      </a:t>
              </a:r>
              <a:r>
                <a:rPr lang="en-US" altLang="ko-KR" sz="1400" i="1" dirty="0" err="1" smtClean="0">
                  <a:latin typeface="Times New Roman" pitchFamily="18" charset="0"/>
                  <a:ea typeface="굴림" pitchFamily="34" charset="-127"/>
                </a:rPr>
                <a:t>f</a:t>
              </a:r>
              <a:r>
                <a:rPr lang="en-US" altLang="ko-KR" sz="1400" i="1" baseline="-25000" dirty="0" err="1" smtClean="0">
                  <a:latin typeface="Times New Roman" pitchFamily="18" charset="0"/>
                  <a:ea typeface="굴림" pitchFamily="34" charset="-127"/>
                </a:rPr>
                <a:t>c</a:t>
              </a:r>
              <a:r>
                <a:rPr lang="en-US" altLang="ko-KR" sz="1400" i="1" baseline="-25000" dirty="0" smtClean="0">
                  <a:latin typeface="Times New Roman" pitchFamily="18" charset="0"/>
                  <a:ea typeface="굴림" pitchFamily="34" charset="-127"/>
                </a:rPr>
                <a:t> </a:t>
              </a:r>
              <a:r>
                <a:rPr lang="en-US" altLang="ko-KR" sz="1400" dirty="0" smtClean="0">
                  <a:latin typeface="Times New Roman" pitchFamily="18" charset="0"/>
                  <a:ea typeface="굴림" pitchFamily="34" charset="-127"/>
                </a:rPr>
                <a:t>+ </a:t>
              </a:r>
              <a:r>
                <a:rPr lang="en-US" altLang="ko-KR" sz="1400" dirty="0">
                  <a:latin typeface="Times New Roman" pitchFamily="18" charset="0"/>
                  <a:ea typeface="굴림" pitchFamily="34" charset="-127"/>
                </a:rPr>
                <a:t>∆</a:t>
              </a:r>
              <a:r>
                <a:rPr lang="en-US" altLang="ko-KR" sz="1400" i="1" dirty="0">
                  <a:latin typeface="Times New Roman" pitchFamily="18" charset="0"/>
                  <a:ea typeface="굴림" pitchFamily="34" charset="-127"/>
                </a:rPr>
                <a:t>f</a:t>
              </a:r>
              <a:r>
                <a:rPr lang="en-US" altLang="ko-KR" sz="1400" dirty="0" smtClean="0">
                  <a:latin typeface="Times New Roman" pitchFamily="18" charset="0"/>
                  <a:ea typeface="굴림" pitchFamily="34" charset="-127"/>
                </a:rPr>
                <a:t>           </a:t>
              </a:r>
              <a:r>
                <a:rPr lang="en-US" altLang="ko-KR" sz="1400" i="1" dirty="0" err="1" smtClean="0">
                  <a:latin typeface="Times New Roman" pitchFamily="18" charset="0"/>
                  <a:ea typeface="굴림" pitchFamily="34" charset="-127"/>
                </a:rPr>
                <a:t>f</a:t>
              </a:r>
              <a:endParaRPr lang="en-US" altLang="ko-KR" sz="1400" i="1" dirty="0">
                <a:latin typeface="Times New Roman" pitchFamily="18" charset="0"/>
                <a:ea typeface="굴림" pitchFamily="34" charset="-127"/>
              </a:endParaRPr>
            </a:p>
            <a:p>
              <a:pPr eaLnBrk="1" hangingPunct="1"/>
              <a:endParaRPr lang="en-US" altLang="ko-KR" sz="1400" dirty="0">
                <a:latin typeface="Times New Roman" pitchFamily="18" charset="0"/>
                <a:ea typeface="굴림" pitchFamily="34" charset="-127"/>
              </a:endParaRPr>
            </a:p>
            <a:p>
              <a:pPr eaLnBrk="1" hangingPunct="1"/>
              <a:endParaRPr lang="en-US" altLang="pt-BR" sz="2400" dirty="0">
                <a:latin typeface="Arial" charset="0"/>
                <a:ea typeface="굴림" pitchFamily="34" charset="-127"/>
              </a:endParaRPr>
            </a:p>
          </p:txBody>
        </p:sp>
        <p:sp>
          <p:nvSpPr>
            <p:cNvPr id="26" name="Text Box 14"/>
            <p:cNvSpPr txBox="1">
              <a:spLocks noChangeArrowheads="1"/>
            </p:cNvSpPr>
            <p:nvPr/>
          </p:nvSpPr>
          <p:spPr bwMode="auto">
            <a:xfrm>
              <a:off x="1187624" y="6021288"/>
              <a:ext cx="5320574" cy="36671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9pPr>
            </a:lstStyle>
            <a:p>
              <a:r>
                <a:rPr lang="en-US" altLang="ko-KR" sz="1600" dirty="0" smtClean="0">
                  <a:latin typeface="Times New Roman" pitchFamily="18" charset="0"/>
                  <a:ea typeface="굴림" pitchFamily="34" charset="-127"/>
                </a:rPr>
                <a:t>-</a:t>
              </a:r>
              <a:r>
                <a:rPr lang="en-US" altLang="ko-KR" sz="1600" i="1" dirty="0" err="1">
                  <a:latin typeface="Times New Roman" pitchFamily="18" charset="0"/>
                  <a:ea typeface="굴림" pitchFamily="34" charset="-127"/>
                </a:rPr>
                <a:t>k</a:t>
              </a:r>
              <a:r>
                <a:rPr lang="en-US" altLang="ko-KR" sz="1600" i="1" baseline="-25000" dirty="0" err="1">
                  <a:latin typeface="Times New Roman" pitchFamily="18" charset="0"/>
                  <a:ea typeface="굴림" pitchFamily="34" charset="-127"/>
                </a:rPr>
                <a:t>f</a:t>
              </a:r>
              <a:r>
                <a:rPr lang="en-US" altLang="ko-KR" sz="1600" i="1" dirty="0" err="1" smtClean="0">
                  <a:latin typeface="Times New Roman" pitchFamily="18" charset="0"/>
                  <a:ea typeface="굴림" pitchFamily="34" charset="-127"/>
                </a:rPr>
                <a:t>A</a:t>
              </a:r>
              <a:r>
                <a:rPr lang="en-US" altLang="ko-KR" sz="1600" i="1" baseline="-25000" dirty="0" err="1" smtClean="0">
                  <a:latin typeface="Times New Roman" pitchFamily="18" charset="0"/>
                  <a:ea typeface="굴림" pitchFamily="34" charset="-127"/>
                </a:rPr>
                <a:t>m</a:t>
              </a:r>
              <a:r>
                <a:rPr lang="en-US" altLang="ko-KR" sz="1600" dirty="0" smtClean="0">
                  <a:latin typeface="Times New Roman" pitchFamily="18" charset="0"/>
                  <a:ea typeface="굴림" pitchFamily="34" charset="-127"/>
                </a:rPr>
                <a:t>                                        0                                  +</a:t>
              </a:r>
              <a:r>
                <a:rPr lang="en-US" altLang="ko-KR" sz="1600" i="1" dirty="0" err="1" smtClean="0">
                  <a:latin typeface="Times New Roman" pitchFamily="18" charset="0"/>
                  <a:ea typeface="굴림" pitchFamily="34" charset="-127"/>
                </a:rPr>
                <a:t>k</a:t>
              </a:r>
              <a:r>
                <a:rPr lang="en-US" altLang="ko-KR" sz="1600" i="1" baseline="-25000" dirty="0" err="1" smtClean="0">
                  <a:latin typeface="Times New Roman" pitchFamily="18" charset="0"/>
                  <a:ea typeface="굴림" pitchFamily="34" charset="-127"/>
                </a:rPr>
                <a:t>f</a:t>
              </a:r>
              <a:r>
                <a:rPr lang="en-US" altLang="ko-KR" sz="1600" i="1" dirty="0" err="1" smtClean="0">
                  <a:latin typeface="Times New Roman" pitchFamily="18" charset="0"/>
                  <a:ea typeface="굴림" pitchFamily="34" charset="-127"/>
                </a:rPr>
                <a:t>A</a:t>
              </a:r>
              <a:r>
                <a:rPr lang="en-US" altLang="ko-KR" sz="1600" i="1" baseline="-25000" dirty="0" err="1" smtClean="0">
                  <a:latin typeface="Times New Roman" pitchFamily="18" charset="0"/>
                  <a:ea typeface="굴림" pitchFamily="34" charset="-127"/>
                </a:rPr>
                <a:t>m</a:t>
              </a:r>
              <a:endParaRPr lang="en-US" altLang="pt-BR" sz="2800" i="1" baseline="-25000" dirty="0">
                <a:latin typeface="Arial" charset="0"/>
                <a:ea typeface="굴림" pitchFamily="34" charset="-127"/>
              </a:endParaRPr>
            </a:p>
          </p:txBody>
        </p:sp>
        <p:sp>
          <p:nvSpPr>
            <p:cNvPr id="27" name="Line 15"/>
            <p:cNvSpPr>
              <a:spLocks noChangeShapeType="1"/>
            </p:cNvSpPr>
            <p:nvPr/>
          </p:nvSpPr>
          <p:spPr bwMode="auto">
            <a:xfrm flipH="1">
              <a:off x="5076056" y="4450853"/>
              <a:ext cx="407362" cy="610061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9pPr>
            </a:lstStyle>
            <a:p>
              <a:endParaRPr lang="pt-BR"/>
            </a:p>
          </p:txBody>
        </p:sp>
        <p:sp>
          <p:nvSpPr>
            <p:cNvPr id="28" name="Text Box 16"/>
            <p:cNvSpPr txBox="1">
              <a:spLocks noChangeArrowheads="1"/>
            </p:cNvSpPr>
            <p:nvPr/>
          </p:nvSpPr>
          <p:spPr bwMode="auto">
            <a:xfrm>
              <a:off x="4336105" y="5060915"/>
              <a:ext cx="1533527" cy="528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9pPr>
            </a:lstStyle>
            <a:p>
              <a:pPr eaLnBrk="1" hangingPunct="1"/>
              <a:r>
                <a:rPr lang="pt-BR" altLang="ko-KR" sz="1200" dirty="0" smtClean="0">
                  <a:latin typeface="Times New Roman" pitchFamily="18" charset="0"/>
                  <a:ea typeface="굴림" pitchFamily="34" charset="-127"/>
                </a:rPr>
                <a:t>Sinal modulante:</a:t>
              </a:r>
            </a:p>
            <a:p>
              <a:pPr eaLnBrk="1" hangingPunct="1"/>
              <a:r>
                <a:rPr lang="pt-BR" altLang="ko-KR" sz="1200" i="1" dirty="0" smtClean="0">
                  <a:latin typeface="Times New Roman" pitchFamily="18" charset="0"/>
                  <a:ea typeface="굴림" pitchFamily="34" charset="-127"/>
                </a:rPr>
                <a:t>m</a:t>
              </a:r>
              <a:r>
                <a:rPr lang="pt-BR" altLang="ko-KR" sz="1200" dirty="0" smtClean="0">
                  <a:latin typeface="Times New Roman" pitchFamily="18" charset="0"/>
                  <a:ea typeface="굴림" pitchFamily="34" charset="-127"/>
                </a:rPr>
                <a:t>(</a:t>
              </a:r>
              <a:r>
                <a:rPr lang="pt-BR" altLang="ko-KR" sz="1200" i="1" dirty="0" smtClean="0">
                  <a:latin typeface="Times New Roman" pitchFamily="18" charset="0"/>
                  <a:ea typeface="굴림" pitchFamily="34" charset="-127"/>
                </a:rPr>
                <a:t>t</a:t>
              </a:r>
              <a:r>
                <a:rPr lang="pt-BR" altLang="ko-KR" sz="1200" dirty="0" smtClean="0">
                  <a:latin typeface="Times New Roman" pitchFamily="18" charset="0"/>
                  <a:ea typeface="굴림" pitchFamily="34" charset="-127"/>
                </a:rPr>
                <a:t>) = </a:t>
              </a:r>
              <a:r>
                <a:rPr lang="pt-BR" altLang="ko-KR" sz="1200" i="1" dirty="0" err="1" smtClean="0">
                  <a:latin typeface="Times New Roman" pitchFamily="18" charset="0"/>
                  <a:ea typeface="굴림" pitchFamily="34" charset="-127"/>
                </a:rPr>
                <a:t>A</a:t>
              </a:r>
              <a:r>
                <a:rPr lang="pt-BR" altLang="ko-KR" sz="1200" i="1" baseline="-25000" dirty="0" err="1" smtClean="0">
                  <a:latin typeface="Times New Roman" pitchFamily="18" charset="0"/>
                  <a:ea typeface="굴림" pitchFamily="34" charset="-127"/>
                </a:rPr>
                <a:t>m</a:t>
              </a:r>
              <a:r>
                <a:rPr lang="pt-BR" altLang="ko-KR" sz="1200" dirty="0" smtClean="0">
                  <a:latin typeface="Times New Roman" pitchFamily="18" charset="0"/>
                  <a:ea typeface="굴림" pitchFamily="34" charset="-127"/>
                </a:rPr>
                <a:t> cos(2π</a:t>
              </a:r>
              <a:r>
                <a:rPr lang="pt-BR" altLang="ko-KR" sz="1200" i="1" dirty="0" err="1" smtClean="0">
                  <a:latin typeface="Times New Roman" pitchFamily="18" charset="0"/>
                  <a:ea typeface="굴림" pitchFamily="34" charset="-127"/>
                </a:rPr>
                <a:t>f</a:t>
              </a:r>
              <a:r>
                <a:rPr lang="pt-BR" altLang="ko-KR" sz="1200" i="1" baseline="-25000" dirty="0" err="1" smtClean="0">
                  <a:latin typeface="Times New Roman" pitchFamily="18" charset="0"/>
                  <a:ea typeface="굴림" pitchFamily="34" charset="-127"/>
                </a:rPr>
                <a:t>m</a:t>
              </a:r>
              <a:r>
                <a:rPr lang="pt-BR" altLang="ko-KR" sz="1200" i="1" dirty="0" err="1" smtClean="0">
                  <a:latin typeface="Times New Roman" pitchFamily="18" charset="0"/>
                  <a:ea typeface="굴림" pitchFamily="34" charset="-127"/>
                </a:rPr>
                <a:t>t</a:t>
              </a:r>
              <a:r>
                <a:rPr lang="pt-BR" altLang="ko-KR" sz="1200" dirty="0" smtClean="0">
                  <a:latin typeface="Times New Roman" pitchFamily="18" charset="0"/>
                  <a:ea typeface="굴림" pitchFamily="34" charset="-127"/>
                </a:rPr>
                <a:t>)</a:t>
              </a:r>
              <a:endParaRPr lang="pt-BR" altLang="pt-BR" sz="2000" dirty="0">
                <a:latin typeface="Arial" charset="0"/>
                <a:ea typeface="굴림" pitchFamily="34" charset="-127"/>
              </a:endParaRPr>
            </a:p>
          </p:txBody>
        </p:sp>
        <p:sp>
          <p:nvSpPr>
            <p:cNvPr id="29" name="Text Box 17"/>
            <p:cNvSpPr txBox="1">
              <a:spLocks noChangeArrowheads="1"/>
            </p:cNvSpPr>
            <p:nvPr/>
          </p:nvSpPr>
          <p:spPr bwMode="auto">
            <a:xfrm>
              <a:off x="3606381" y="2052588"/>
              <a:ext cx="533571" cy="36830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ko-KR" sz="1600" dirty="0" smtClean="0">
                  <a:latin typeface="Times New Roman" pitchFamily="18" charset="0"/>
                  <a:ea typeface="굴림" pitchFamily="34" charset="-127"/>
                </a:rPr>
                <a:t>2∆</a:t>
              </a:r>
              <a:r>
                <a:rPr lang="en-US" altLang="ko-KR" sz="1600" i="1" dirty="0" smtClean="0">
                  <a:latin typeface="Times New Roman" pitchFamily="18" charset="0"/>
                  <a:ea typeface="굴림" pitchFamily="34" charset="-127"/>
                </a:rPr>
                <a:t>f</a:t>
              </a:r>
            </a:p>
          </p:txBody>
        </p:sp>
        <p:sp>
          <p:nvSpPr>
            <p:cNvPr id="30" name="Line 18"/>
            <p:cNvSpPr>
              <a:spLocks noChangeShapeType="1"/>
            </p:cNvSpPr>
            <p:nvPr/>
          </p:nvSpPr>
          <p:spPr bwMode="auto">
            <a:xfrm flipV="1">
              <a:off x="1800364" y="2501564"/>
              <a:ext cx="4200697" cy="1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9pPr>
            </a:lstStyle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77551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163" y="5193382"/>
            <a:ext cx="67913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365104"/>
            <a:ext cx="341947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Modulação Analógica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24744"/>
                <a:ext cx="8147248" cy="5400600"/>
              </a:xfrm>
            </p:spPr>
            <p:txBody>
              <a:bodyPr>
                <a:noAutofit/>
              </a:bodyPr>
              <a:lstStyle/>
              <a:p>
                <a:r>
                  <a:rPr lang="pt-BR" b="1" dirty="0" smtClean="0"/>
                  <a:t>FM-FE</a:t>
                </a:r>
              </a:p>
              <a:p>
                <a:pPr lvl="1"/>
                <a:r>
                  <a:rPr lang="pt-BR" dirty="0" smtClean="0"/>
                  <a:t>Modulação de um tom único:	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/>
                      </a:rPr>
                      <m:t>𝑚</m:t>
                    </m:r>
                    <m:d>
                      <m:dPr>
                        <m:ctrlPr>
                          <a:rPr lang="pt-B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pt-BR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𝐴</m:t>
                        </m:r>
                      </m:e>
                      <m:sub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𝑚</m:t>
                        </m:r>
                      </m:sub>
                    </m:sSub>
                    <m:func>
                      <m:funcPr>
                        <m:ctrlPr>
                          <a:rPr lang="pt-BR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pt-BR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latin typeface="Cambria Math"/>
                              </a:rPr>
                              <m:t>2</m:t>
                            </m:r>
                            <m:r>
                              <a:rPr lang="pt-BR" b="0" i="1" smtClean="0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pt-BR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latin typeface="Cambria Math"/>
                                    <a:ea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/>
                                    <a:ea typeface="Cambria Math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pt-BR" b="0" i="1" smtClean="0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lang="pt-BR" dirty="0" smtClean="0"/>
              </a:p>
              <a:p>
                <a:pPr lvl="1">
                  <a:tabLst>
                    <a:tab pos="4572000" algn="l"/>
                    <a:tab pos="5116513" algn="l"/>
                  </a:tabLst>
                </a:pPr>
                <a:r>
                  <a:rPr lang="pt-BR" dirty="0" smtClean="0"/>
                  <a:t>Frequência instantânea: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𝑓</m:t>
                        </m:r>
                      </m:e>
                      <m:sub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pt-BR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</m:d>
                    <m:r>
                      <a:rPr lang="pt-BR" b="0" i="1" smtClean="0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𝑓</m:t>
                        </m:r>
                      </m:e>
                      <m:sub>
                        <m:r>
                          <a:rPr lang="pt-BR" i="1">
                            <a:latin typeface="Cambria Math"/>
                            <a:ea typeface="Cambria Math"/>
                          </a:rPr>
                          <m:t>𝑐</m:t>
                        </m:r>
                      </m:sub>
                    </m:sSub>
                    <m:r>
                      <a:rPr lang="pt-BR" b="0" i="1" smtClean="0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pt-BR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𝑘</m:t>
                        </m:r>
                      </m:e>
                      <m:sub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𝐴</m:t>
                        </m:r>
                      </m:e>
                      <m:sub>
                        <m:r>
                          <a:rPr lang="pt-BR" i="1">
                            <a:latin typeface="Cambria Math"/>
                            <a:ea typeface="Cambria Math"/>
                          </a:rPr>
                          <m:t>𝑚</m:t>
                        </m:r>
                      </m:sub>
                    </m:sSub>
                    <m:func>
                      <m:funcPr>
                        <m:ctrlPr>
                          <a:rPr lang="pt-BR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pt-BR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/>
                              </a:rPr>
                              <m:t>2</m:t>
                            </m:r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/>
                                    <a:ea typeface="Cambria Math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pt-BR" b="0" i="0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pt-BR" b="0" i="0" dirty="0" smtClean="0">
                    <a:latin typeface="Cambria Math"/>
                    <a:ea typeface="Cambria Math"/>
                  </a:rPr>
                  <a:t/>
                </a:r>
                <a:br>
                  <a:rPr lang="pt-BR" b="0" i="0" dirty="0" smtClean="0">
                    <a:latin typeface="Cambria Math"/>
                    <a:ea typeface="Cambria Math"/>
                  </a:rPr>
                </a:br>
                <a:r>
                  <a:rPr lang="pt-BR" b="0" i="0" dirty="0" smtClean="0">
                    <a:latin typeface="Cambria Math"/>
                    <a:ea typeface="Cambria Math"/>
                  </a:rPr>
                  <a:t> 		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𝑓</m:t>
                        </m:r>
                      </m:e>
                      <m:sub>
                        <m:r>
                          <a:rPr lang="pt-BR" i="1">
                            <a:latin typeface="Cambria Math"/>
                            <a:ea typeface="Cambria Math"/>
                          </a:rPr>
                          <m:t>𝑐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 </m:t>
                        </m:r>
                      </m:sub>
                    </m:sSub>
                    <m:r>
                      <m:rPr>
                        <m:nor/>
                      </m:rPr>
                      <a:rPr lang="pt-BR" b="0" i="0" smtClean="0">
                        <a:latin typeface="Cambria Math"/>
                        <a:ea typeface="Cambria Math"/>
                      </a:rPr>
                      <m:t>+</m:t>
                    </m:r>
                    <m:r>
                      <m:rPr>
                        <m:nor/>
                      </m:rPr>
                      <a:rPr lang="pt-BR" dirty="0">
                        <a:ea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l-GR" i="1" smtClean="0">
                        <a:latin typeface="Cambria Math"/>
                        <a:ea typeface="Cambria Math"/>
                      </a:rPr>
                      <m:t>Δ</m:t>
                    </m:r>
                    <m:r>
                      <a:rPr lang="pt-BR" b="0" i="1" smtClean="0">
                        <a:latin typeface="Cambria Math"/>
                        <a:ea typeface="Cambria Math"/>
                      </a:rPr>
                      <m:t>𝑓</m:t>
                    </m:r>
                    <m:func>
                      <m:funcPr>
                        <m:ctrlPr>
                          <a:rPr lang="pt-BR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>
                            <a:latin typeface="Cambria Math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pt-BR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/>
                              </a:rPr>
                              <m:t>2</m:t>
                            </m:r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pt-BR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r>
                  <a:rPr lang="pt-BR" i="0" dirty="0" smtClean="0">
                    <a:latin typeface="Cambria Math"/>
                    <a:ea typeface="Cambria Math"/>
                  </a:rPr>
                  <a:t/>
                </a:r>
                <a:br>
                  <a:rPr lang="pt-BR" i="0" dirty="0" smtClean="0">
                    <a:latin typeface="Cambria Math"/>
                    <a:ea typeface="Cambria Math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>
                        <a:latin typeface="Cambria Math"/>
                        <a:ea typeface="Cambria Math"/>
                      </a:rPr>
                      <m:t>Δ</m:t>
                    </m:r>
                    <m:r>
                      <a:rPr lang="pt-BR">
                        <a:latin typeface="Cambria Math"/>
                        <a:ea typeface="Cambria Math"/>
                      </a:rPr>
                      <m:t>𝑓</m:t>
                    </m:r>
                    <m:r>
                      <a:rPr lang="pt-BR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pt-BR">
                            <a:latin typeface="Cambria Math"/>
                            <a:ea typeface="Cambria Math"/>
                          </a:rPr>
                          <m:t>𝑘</m:t>
                        </m:r>
                      </m:e>
                      <m:sub>
                        <m:r>
                          <a:rPr lang="pt-BR">
                            <a:latin typeface="Cambria Math"/>
                            <a:ea typeface="Cambria Math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pt-BR">
                            <a:latin typeface="Cambria Math"/>
                            <a:ea typeface="Cambria Math"/>
                          </a:rPr>
                          <m:t>𝐴</m:t>
                        </m:r>
                      </m:e>
                      <m:sub>
                        <m:r>
                          <a:rPr lang="pt-BR">
                            <a:latin typeface="Cambria Math"/>
                            <a:ea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pt-BR" dirty="0" smtClean="0">
                    <a:ea typeface="Cambria Math"/>
                  </a:rPr>
                  <a:t>  é o desvio de frequência (diferença máxima da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𝑓</m:t>
                        </m:r>
                      </m:e>
                      <m:sub>
                        <m:r>
                          <a:rPr lang="pt-BR" i="1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pt-BR" dirty="0" smtClean="0">
                    <a:ea typeface="Cambria Math"/>
                  </a:rPr>
                  <a:t>)</a:t>
                </a:r>
              </a:p>
              <a:p>
                <a:pPr lvl="1">
                  <a:tabLst>
                    <a:tab pos="4572000" algn="l"/>
                    <a:tab pos="5116513" algn="l"/>
                  </a:tabLst>
                </a:pPr>
                <a:r>
                  <a:rPr lang="pt-BR" dirty="0" smtClean="0">
                    <a:ea typeface="Cambria Math"/>
                  </a:rPr>
                  <a:t>Característica fundamental da modulação FM</a:t>
                </a:r>
              </a:p>
              <a:p>
                <a:pPr lvl="2">
                  <a:tabLst>
                    <a:tab pos="4572000" algn="l"/>
                    <a:tab pos="5116513" algn="l"/>
                  </a:tabLst>
                </a:pPr>
                <a:r>
                  <a:rPr lang="pt-BR" dirty="0" smtClean="0">
                    <a:ea typeface="Cambria Math"/>
                  </a:rPr>
                  <a:t>O desvio </a:t>
                </a:r>
                <a:r>
                  <a:rPr lang="pt-BR" dirty="0">
                    <a:ea typeface="Cambria Math"/>
                  </a:rPr>
                  <a:t>de </a:t>
                </a:r>
                <a:r>
                  <a:rPr lang="pt-BR" dirty="0" smtClean="0">
                    <a:ea typeface="Cambria Math"/>
                  </a:rPr>
                  <a:t>frequência  </a:t>
                </a:r>
                <a:r>
                  <a:rPr lang="pt-BR" i="1" dirty="0" err="1" smtClean="0">
                    <a:ea typeface="Cambria Math"/>
                  </a:rPr>
                  <a:t>Δf</a:t>
                </a:r>
                <a:r>
                  <a:rPr lang="pt-BR" dirty="0" smtClean="0">
                    <a:ea typeface="Cambria Math"/>
                  </a:rPr>
                  <a:t> </a:t>
                </a:r>
                <a:r>
                  <a:rPr lang="pt-BR" dirty="0">
                    <a:ea typeface="Cambria Math"/>
                  </a:rPr>
                  <a:t>é proporcional à </a:t>
                </a:r>
                <a:r>
                  <a:rPr lang="pt-BR" b="1" dirty="0">
                    <a:ea typeface="Cambria Math"/>
                  </a:rPr>
                  <a:t>amplitude </a:t>
                </a:r>
                <a:r>
                  <a:rPr lang="pt-BR" dirty="0">
                    <a:ea typeface="Cambria Math"/>
                  </a:rPr>
                  <a:t>do sinal </a:t>
                </a:r>
                <a:r>
                  <a:rPr lang="pt-BR" dirty="0" smtClean="0">
                    <a:ea typeface="Cambria Math"/>
                  </a:rPr>
                  <a:t/>
                </a:r>
                <a:br>
                  <a:rPr lang="pt-BR" dirty="0" smtClean="0">
                    <a:ea typeface="Cambria Math"/>
                  </a:rPr>
                </a:br>
                <a:r>
                  <a:rPr lang="pt-BR" dirty="0" smtClean="0">
                    <a:ea typeface="Cambria Math"/>
                  </a:rPr>
                  <a:t>modulante </a:t>
                </a:r>
                <a:r>
                  <a:rPr lang="pt-BR" dirty="0">
                    <a:ea typeface="Cambria Math"/>
                  </a:rPr>
                  <a:t>e independente da </a:t>
                </a:r>
                <a:r>
                  <a:rPr lang="pt-BR" b="1" dirty="0" smtClean="0">
                    <a:ea typeface="Cambria Math"/>
                  </a:rPr>
                  <a:t>frequência </a:t>
                </a:r>
                <a:r>
                  <a:rPr lang="pt-BR" dirty="0" smtClean="0">
                    <a:ea typeface="Cambria Math"/>
                  </a:rPr>
                  <a:t>do sinal modulante</a:t>
                </a:r>
              </a:p>
              <a:p>
                <a:pPr lvl="1">
                  <a:tabLst>
                    <a:tab pos="4572000" algn="l"/>
                    <a:tab pos="5116513" algn="l"/>
                  </a:tabLst>
                </a:pPr>
                <a:r>
                  <a:rPr lang="pt-BR" dirty="0">
                    <a:ea typeface="Cambria Math"/>
                  </a:rPr>
                  <a:t>Índice de Modulação:	 </a:t>
                </a:r>
                <a14:m>
                  <m:oMath xmlns:m="http://schemas.openxmlformats.org/officeDocument/2006/math">
                    <m:r>
                      <a:rPr lang="pt-BR" sz="1800" i="1">
                        <a:latin typeface="Cambria Math"/>
                        <a:ea typeface="Cambria Math"/>
                      </a:rPr>
                      <m:t>𝛽</m:t>
                    </m:r>
                    <m:r>
                      <a:rPr lang="pt-BR" sz="1800" i="1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pt-BR" sz="1800" i="1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1800" i="1">
                            <a:latin typeface="Cambria Math"/>
                            <a:ea typeface="Cambria Math"/>
                          </a:rPr>
                          <m:t>Δ</m:t>
                        </m:r>
                        <m:r>
                          <a:rPr lang="pt-BR" sz="1800" i="1">
                            <a:latin typeface="Cambria Math"/>
                            <a:ea typeface="Cambria Math"/>
                          </a:rPr>
                          <m:t>𝑓</m:t>
                        </m:r>
                      </m:num>
                      <m:den>
                        <m:sSub>
                          <m:sSubPr>
                            <m:ctrlPr>
                              <a:rPr lang="pt-BR" sz="1800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pt-BR" sz="1800" i="1">
                                <a:latin typeface="Cambria Math"/>
                                <a:ea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pt-BR" sz="1800" i="1">
                                <a:latin typeface="Cambria Math"/>
                                <a:ea typeface="Cambria Math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r>
                  <a:rPr lang="pt-BR" dirty="0">
                    <a:ea typeface="Cambria Math"/>
                  </a:rPr>
                  <a:t> </a:t>
                </a:r>
                <a:r>
                  <a:rPr lang="pt-BR" dirty="0" smtClean="0">
                    <a:ea typeface="Cambria Math"/>
                  </a:rPr>
                  <a:t>  (</a:t>
                </a:r>
                <a:r>
                  <a:rPr lang="pt-BR" dirty="0" err="1">
                    <a:ea typeface="Cambria Math"/>
                  </a:rPr>
                  <a:t>rad</a:t>
                </a:r>
                <a:r>
                  <a:rPr lang="pt-BR" dirty="0">
                    <a:ea typeface="Cambria Math"/>
                  </a:rPr>
                  <a:t>)</a:t>
                </a:r>
              </a:p>
              <a:p>
                <a:pPr lvl="1">
                  <a:tabLst>
                    <a:tab pos="4572000" algn="l"/>
                    <a:tab pos="5116513" algn="l"/>
                  </a:tabLst>
                </a:pPr>
                <a:r>
                  <a:rPr lang="pt-BR" dirty="0" smtClean="0">
                    <a:ea typeface="Cambria Math"/>
                  </a:rPr>
                  <a:t>Sinal FM: </a:t>
                </a:r>
              </a:p>
              <a:p>
                <a:pPr lvl="1">
                  <a:tabLst>
                    <a:tab pos="4572000" algn="l"/>
                    <a:tab pos="5116513" algn="l"/>
                  </a:tabLst>
                </a:pPr>
                <a:r>
                  <a:rPr lang="pt-BR" dirty="0" smtClean="0">
                    <a:ea typeface="Cambria Math"/>
                  </a:rPr>
                  <a:t>Usando:</a:t>
                </a:r>
              </a:p>
              <a:p>
                <a:pPr lvl="1">
                  <a:tabLst>
                    <a:tab pos="4572000" algn="l"/>
                    <a:tab pos="5116513" algn="l"/>
                  </a:tabLst>
                </a:pPr>
                <a:r>
                  <a:rPr lang="pt-BR" dirty="0" smtClean="0">
                    <a:ea typeface="Cambria Math"/>
                  </a:rPr>
                  <a:t>Então:</a:t>
                </a:r>
              </a:p>
              <a:p>
                <a:pPr lvl="1">
                  <a:tabLst>
                    <a:tab pos="4572000" algn="l"/>
                    <a:tab pos="5116513" algn="l"/>
                  </a:tabLst>
                </a:pPr>
                <a:r>
                  <a:rPr lang="pt-BR" dirty="0" smtClean="0">
                    <a:ea typeface="Cambria Math"/>
                  </a:rPr>
                  <a:t>Para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/>
                        <a:ea typeface="Cambria Math"/>
                      </a:rPr>
                      <m:t>𝛽</m:t>
                    </m:r>
                  </m:oMath>
                </a14:m>
                <a:r>
                  <a:rPr lang="pt-BR" dirty="0" smtClean="0">
                    <a:ea typeface="Cambria Math"/>
                  </a:rPr>
                  <a:t> pequeno:	    e</a:t>
                </a:r>
              </a:p>
              <a:p>
                <a:pPr lvl="1">
                  <a:tabLst>
                    <a:tab pos="4572000" algn="l"/>
                    <a:tab pos="5116513" algn="l"/>
                  </a:tabLst>
                </a:pPr>
                <a:r>
                  <a:rPr lang="pt-BR" dirty="0">
                    <a:ea typeface="Cambria Math"/>
                  </a:rPr>
                  <a:t>Logo:</a:t>
                </a:r>
                <a:endParaRPr lang="pt-BR" dirty="0" smtClean="0">
                  <a:ea typeface="Cambria Math"/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24744"/>
                <a:ext cx="8147248" cy="5400600"/>
              </a:xfrm>
              <a:blipFill rotWithShape="1">
                <a:blip r:embed="rId5"/>
                <a:stretch>
                  <a:fillRect l="-973" t="-9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Cláudio A. Fleury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54</a:t>
            </a:fld>
            <a:endParaRPr lang="pt-BR"/>
          </a:p>
        </p:txBody>
      </p:sp>
      <p:grpSp>
        <p:nvGrpSpPr>
          <p:cNvPr id="10" name="Grupo 9"/>
          <p:cNvGrpSpPr/>
          <p:nvPr/>
        </p:nvGrpSpPr>
        <p:grpSpPr>
          <a:xfrm>
            <a:off x="-14697" y="-16234"/>
            <a:ext cx="788079" cy="843818"/>
            <a:chOff x="-14697" y="-16234"/>
            <a:chExt cx="788079" cy="843818"/>
          </a:xfrm>
          <a:solidFill>
            <a:srgbClr val="002060"/>
          </a:solidFill>
        </p:grpSpPr>
        <p:sp>
          <p:nvSpPr>
            <p:cNvPr id="8" name="Triângulo retângulo 7"/>
            <p:cNvSpPr/>
            <p:nvPr/>
          </p:nvSpPr>
          <p:spPr>
            <a:xfrm rot="5400000">
              <a:off x="-22762" y="31440"/>
              <a:ext cx="827584" cy="764704"/>
            </a:xfrm>
            <a:prstGeom prst="rt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36000" rIns="36000" rtlCol="0" anchor="ctr"/>
            <a:lstStyle/>
            <a:p>
              <a:pPr algn="ctr"/>
              <a:endParaRPr lang="pt-BR" b="1" dirty="0"/>
            </a:p>
          </p:txBody>
        </p:sp>
        <p:sp>
          <p:nvSpPr>
            <p:cNvPr id="9" name="Retângulo 8"/>
            <p:cNvSpPr/>
            <p:nvPr/>
          </p:nvSpPr>
          <p:spPr>
            <a:xfrm rot="18780000">
              <a:off x="-63449" y="32518"/>
              <a:ext cx="558454" cy="460950"/>
            </a:xfrm>
            <a:prstGeom prst="rect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 anchorCtr="0"/>
            <a:lstStyle/>
            <a:p>
              <a:pPr algn="ctr"/>
              <a:r>
                <a:rPr lang="pt-BR" b="1" dirty="0" smtClean="0"/>
                <a:t>FM</a:t>
              </a:r>
              <a:endParaRPr lang="pt-BR" b="1" dirty="0"/>
            </a:p>
          </p:txBody>
        </p:sp>
      </p:grpSp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222" y="4789909"/>
            <a:ext cx="38481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380" y="5590121"/>
            <a:ext cx="21717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575403"/>
            <a:ext cx="32194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5994995"/>
            <a:ext cx="4829175" cy="31432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Seta em curva para a esquerda 6"/>
          <p:cNvSpPr/>
          <p:nvPr/>
        </p:nvSpPr>
        <p:spPr>
          <a:xfrm>
            <a:off x="8532440" y="4437112"/>
            <a:ext cx="611560" cy="2016224"/>
          </a:xfrm>
          <a:prstGeom prst="curvedLeftArrow">
            <a:avLst>
              <a:gd name="adj1" fmla="val 46001"/>
              <a:gd name="adj2" fmla="val 81284"/>
              <a:gd name="adj3" fmla="val 41598"/>
            </a:avLst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grpSp>
        <p:nvGrpSpPr>
          <p:cNvPr id="13" name="Grupo 12"/>
          <p:cNvGrpSpPr/>
          <p:nvPr/>
        </p:nvGrpSpPr>
        <p:grpSpPr>
          <a:xfrm>
            <a:off x="3126110" y="6009713"/>
            <a:ext cx="4834905" cy="564489"/>
            <a:chOff x="3126110" y="6009713"/>
            <a:chExt cx="4834905" cy="564489"/>
          </a:xfrm>
        </p:grpSpPr>
        <p:sp>
          <p:nvSpPr>
            <p:cNvPr id="11" name="Retângulo 10"/>
            <p:cNvSpPr/>
            <p:nvPr/>
          </p:nvSpPr>
          <p:spPr>
            <a:xfrm>
              <a:off x="3126110" y="6297203"/>
              <a:ext cx="483490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200" i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forma aproximada </a:t>
              </a:r>
              <a:r>
                <a:rPr lang="pt-BR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do sinal FM-FE produzido pelo tom único </a:t>
              </a:r>
              <a:r>
                <a:rPr lang="pt-BR" sz="1200" i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A</a:t>
              </a:r>
              <a:r>
                <a:rPr lang="pt-BR" sz="1200" i="1" baseline="-25000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m</a:t>
              </a:r>
              <a:r>
                <a:rPr lang="pt-BR" sz="1200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cos</a:t>
              </a:r>
              <a:r>
                <a:rPr lang="pt-BR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(2π</a:t>
              </a:r>
              <a:r>
                <a:rPr lang="pt-BR" sz="1200" i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f</a:t>
              </a:r>
              <a:r>
                <a:rPr lang="pt-BR" sz="1200" i="1" baseline="-25000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m</a:t>
              </a:r>
              <a:r>
                <a:rPr lang="pt-BR" sz="1200" i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t</a:t>
              </a:r>
              <a:r>
                <a:rPr lang="pt-BR" sz="1200" i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pt-BR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)</a:t>
              </a:r>
              <a:endParaRPr lang="pt-BR" sz="12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pic>
          <p:nvPicPr>
            <p:cNvPr id="19" name="Picture 9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1840" y="6009713"/>
              <a:ext cx="4829175" cy="314325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61127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Modulação Analógica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24744"/>
            <a:ext cx="7931224" cy="648072"/>
          </a:xfrm>
        </p:spPr>
        <p:txBody>
          <a:bodyPr>
            <a:noAutofit/>
          </a:bodyPr>
          <a:lstStyle/>
          <a:p>
            <a:r>
              <a:rPr lang="pt-BR" b="1" dirty="0" smtClean="0"/>
              <a:t>Modulador de FM-FE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Cláudio A. Fleury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55</a:t>
            </a:fld>
            <a:endParaRPr lang="pt-BR"/>
          </a:p>
        </p:txBody>
      </p:sp>
      <p:grpSp>
        <p:nvGrpSpPr>
          <p:cNvPr id="10" name="Grupo 9"/>
          <p:cNvGrpSpPr/>
          <p:nvPr/>
        </p:nvGrpSpPr>
        <p:grpSpPr>
          <a:xfrm>
            <a:off x="-14697" y="-16234"/>
            <a:ext cx="788079" cy="843818"/>
            <a:chOff x="-14697" y="-16234"/>
            <a:chExt cx="788079" cy="843818"/>
          </a:xfrm>
          <a:solidFill>
            <a:srgbClr val="002060"/>
          </a:solidFill>
        </p:grpSpPr>
        <p:sp>
          <p:nvSpPr>
            <p:cNvPr id="8" name="Triângulo retângulo 7"/>
            <p:cNvSpPr/>
            <p:nvPr/>
          </p:nvSpPr>
          <p:spPr>
            <a:xfrm rot="5400000">
              <a:off x="-22762" y="31440"/>
              <a:ext cx="827584" cy="764704"/>
            </a:xfrm>
            <a:prstGeom prst="rt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36000" rIns="36000" rtlCol="0" anchor="ctr"/>
            <a:lstStyle/>
            <a:p>
              <a:pPr algn="ctr"/>
              <a:endParaRPr lang="pt-BR" b="1" dirty="0"/>
            </a:p>
          </p:txBody>
        </p:sp>
        <p:sp>
          <p:nvSpPr>
            <p:cNvPr id="9" name="Retângulo 8"/>
            <p:cNvSpPr/>
            <p:nvPr/>
          </p:nvSpPr>
          <p:spPr>
            <a:xfrm rot="18780000">
              <a:off x="-63449" y="32518"/>
              <a:ext cx="558454" cy="460950"/>
            </a:xfrm>
            <a:prstGeom prst="rect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 anchorCtr="0"/>
            <a:lstStyle/>
            <a:p>
              <a:pPr algn="ctr"/>
              <a:r>
                <a:rPr lang="pt-BR" b="1" dirty="0" smtClean="0"/>
                <a:t>FM</a:t>
              </a:r>
              <a:endParaRPr lang="pt-BR" b="1" dirty="0"/>
            </a:p>
          </p:txBody>
        </p:sp>
      </p:grpSp>
      <p:pic>
        <p:nvPicPr>
          <p:cNvPr id="1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1700808"/>
            <a:ext cx="4248471" cy="27652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633413" y="2636912"/>
            <a:ext cx="7877175" cy="3019425"/>
            <a:chOff x="633413" y="2353791"/>
            <a:chExt cx="7877175" cy="3019425"/>
          </a:xfrm>
        </p:grpSpPr>
        <p:pic>
          <p:nvPicPr>
            <p:cNvPr id="24578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413" y="2353791"/>
              <a:ext cx="7877175" cy="3019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tângulo 6"/>
            <p:cNvSpPr/>
            <p:nvPr/>
          </p:nvSpPr>
          <p:spPr>
            <a:xfrm>
              <a:off x="4283968" y="4869160"/>
              <a:ext cx="1368152" cy="288032"/>
            </a:xfrm>
            <a:prstGeom prst="rect">
              <a:avLst/>
            </a:prstGeom>
            <a:solidFill>
              <a:srgbClr val="FFFF00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2" name="Retângulo 11"/>
          <p:cNvSpPr/>
          <p:nvPr/>
        </p:nvSpPr>
        <p:spPr>
          <a:xfrm>
            <a:off x="4968044" y="5661248"/>
            <a:ext cx="3996444" cy="738664"/>
          </a:xfrm>
          <a:prstGeom prst="rect">
            <a:avLst/>
          </a:prstGeom>
        </p:spPr>
        <p:txBody>
          <a:bodyPr wrap="square" rIns="36000">
            <a:spAutoFit/>
          </a:bodyPr>
          <a:lstStyle/>
          <a:p>
            <a:r>
              <a:rPr lang="pt-BR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Restringindo-se o </a:t>
            </a:r>
            <a:r>
              <a:rPr lang="pt-BR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índice de modulação a </a:t>
            </a:r>
            <a:r>
              <a:rPr lang="pt-BR" sz="1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β ≤ </a:t>
            </a:r>
            <a:r>
              <a:rPr lang="pt-BR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0,3 </a:t>
            </a:r>
            <a:r>
              <a:rPr lang="pt-BR" sz="1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rad</a:t>
            </a:r>
            <a:r>
              <a:rPr lang="pt-BR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, </a:t>
            </a:r>
            <a:r>
              <a:rPr lang="pt-BR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os efeitos da modulação em amplitude residual </a:t>
            </a:r>
            <a:r>
              <a:rPr lang="pt-BR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pt-BR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pt-BR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 </a:t>
            </a:r>
            <a:r>
              <a:rPr lang="pt-BR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 </a:t>
            </a:r>
            <a:r>
              <a:rPr lang="pt-BR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distorção harmônica </a:t>
            </a:r>
            <a:r>
              <a:rPr lang="pt-BR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são </a:t>
            </a:r>
            <a:r>
              <a:rPr lang="pt-BR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desprezíveis</a:t>
            </a:r>
            <a:endParaRPr lang="pt-BR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7092280" y="3831431"/>
            <a:ext cx="13217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 smtClean="0">
                <a:solidFill>
                  <a:schemeClr val="accent6">
                    <a:lumMod val="75000"/>
                  </a:schemeClr>
                </a:solidFill>
              </a:rPr>
              <a:t>(alguma </a:t>
            </a:r>
            <a:r>
              <a:rPr lang="pt-BR" sz="1200" i="1" dirty="0" smtClean="0">
                <a:solidFill>
                  <a:schemeClr val="accent6">
                    <a:lumMod val="75000"/>
                  </a:schemeClr>
                </a:solidFill>
              </a:rPr>
              <a:t>distorção</a:t>
            </a:r>
          </a:p>
          <a:p>
            <a:pPr algn="ctr"/>
            <a:r>
              <a:rPr lang="pt-BR" sz="1200" i="1" dirty="0" smtClean="0">
                <a:solidFill>
                  <a:schemeClr val="accent6">
                    <a:lumMod val="75000"/>
                  </a:schemeClr>
                </a:solidFill>
              </a:rPr>
              <a:t>  em amplitude</a:t>
            </a:r>
            <a:r>
              <a:rPr lang="pt-BR" sz="1200" dirty="0" smtClean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pt-BR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6516216" y="3212976"/>
            <a:ext cx="720080" cy="463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b="1" dirty="0" smtClean="0">
                <a:solidFill>
                  <a:schemeClr val="accent6">
                    <a:lumMod val="75000"/>
                  </a:schemeClr>
                </a:solidFill>
              </a:rPr>
              <a:t>AM DSB-SC</a:t>
            </a:r>
            <a:endParaRPr lang="pt-B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6012160" y="1052736"/>
            <a:ext cx="2987824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600" dirty="0" smtClean="0"/>
              <a:t>O sinal FM-FE requer </a:t>
            </a:r>
            <a:r>
              <a:rPr lang="pt-BR" sz="1600" dirty="0"/>
              <a:t>a mesma largura de faixa de </a:t>
            </a:r>
            <a:r>
              <a:rPr lang="pt-BR" sz="1600" dirty="0" smtClean="0"/>
              <a:t>transmissão do sinal AM, 2.</a:t>
            </a:r>
            <a:r>
              <a:rPr lang="pt-BR" sz="1600" i="1" dirty="0" smtClean="0"/>
              <a:t>f</a:t>
            </a:r>
            <a:r>
              <a:rPr lang="pt-BR" sz="1600" i="1" baseline="-25000" dirty="0" smtClean="0"/>
              <a:t>m</a:t>
            </a:r>
            <a:r>
              <a:rPr lang="pt-BR" sz="1600" i="1" dirty="0"/>
              <a:t> </a:t>
            </a:r>
            <a:r>
              <a:rPr lang="pt-BR" sz="1600" i="1" dirty="0" smtClean="0"/>
              <a:t> </a:t>
            </a:r>
            <a:r>
              <a:rPr lang="pt-BR" sz="1600" dirty="0" smtClean="0"/>
              <a:t>para tom único</a:t>
            </a:r>
            <a:endParaRPr lang="pt-BR" sz="16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73635"/>
            <a:ext cx="5832648" cy="423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48" y="2386211"/>
            <a:ext cx="5808584" cy="47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Elipse 14"/>
          <p:cNvSpPr/>
          <p:nvPr/>
        </p:nvSpPr>
        <p:spPr>
          <a:xfrm>
            <a:off x="4812088" y="2024752"/>
            <a:ext cx="288032" cy="3253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/>
          <p:cNvSpPr/>
          <p:nvPr/>
        </p:nvSpPr>
        <p:spPr>
          <a:xfrm>
            <a:off x="4908160" y="2455565"/>
            <a:ext cx="288032" cy="3253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893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6" grpId="0"/>
      <p:bldP spid="14" grpId="0" animBg="1"/>
      <p:bldP spid="15" grpId="0" animBg="1"/>
      <p:bldP spid="2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120" y="5390921"/>
            <a:ext cx="40290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Modulação Analógica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24744"/>
                <a:ext cx="8147248" cy="5400600"/>
              </a:xfrm>
            </p:spPr>
            <p:txBody>
              <a:bodyPr>
                <a:noAutofit/>
              </a:bodyPr>
              <a:lstStyle/>
              <a:p>
                <a:r>
                  <a:rPr lang="pt-BR" b="1" dirty="0" smtClean="0"/>
                  <a:t>Espectro da FM-FL </a:t>
                </a:r>
                <a:endParaRPr lang="pt-BR" dirty="0" smtClean="0"/>
              </a:p>
              <a:p>
                <a:pPr lvl="1"/>
                <a:r>
                  <a:rPr lang="pt-BR" dirty="0" smtClean="0"/>
                  <a:t>Modulação FM </a:t>
                </a:r>
                <a:r>
                  <a:rPr lang="pt-BR" dirty="0"/>
                  <a:t>de tom único </a:t>
                </a:r>
                <a:r>
                  <a:rPr lang="pt-BR" dirty="0" smtClean="0"/>
                  <a:t>para </a:t>
                </a:r>
                <a:r>
                  <a:rPr lang="pt-BR" dirty="0"/>
                  <a:t>produzir </a:t>
                </a:r>
                <a:r>
                  <a:rPr lang="pt-BR" dirty="0" smtClean="0"/>
                  <a:t>FM-FL com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/>
                        <a:ea typeface="Cambria Math"/>
                      </a:rPr>
                      <m:t>𝛽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pt-BR" dirty="0" smtClean="0"/>
                  <a:t>arbitrário</a:t>
                </a:r>
              </a:p>
              <a:p>
                <a:pPr lvl="1"/>
                <a:r>
                  <a:rPr lang="pt-BR" dirty="0"/>
                  <a:t>O sinal FM </a:t>
                </a:r>
                <a:r>
                  <a:rPr lang="pt-BR" dirty="0" smtClean="0"/>
                  <a:t>gerado </a:t>
                </a:r>
                <a:r>
                  <a:rPr lang="pt-BR" dirty="0"/>
                  <a:t>por </a:t>
                </a:r>
                <a:r>
                  <a:rPr lang="pt-BR" dirty="0" smtClean="0"/>
                  <a:t>um sinal modulante </a:t>
                </a:r>
                <a:r>
                  <a:rPr lang="pt-BR" dirty="0"/>
                  <a:t>senoidal </a:t>
                </a:r>
                <a:r>
                  <a:rPr lang="pt-BR" dirty="0" smtClean="0"/>
                  <a:t>(tom único) será função </a:t>
                </a:r>
                <a:r>
                  <a:rPr lang="pt-BR" dirty="0"/>
                  <a:t>periódica </a:t>
                </a:r>
                <a:r>
                  <a:rPr lang="pt-BR" dirty="0" smtClean="0"/>
                  <a:t>do tempo </a:t>
                </a:r>
                <a:r>
                  <a:rPr lang="pt-BR" i="1" dirty="0"/>
                  <a:t>t</a:t>
                </a:r>
                <a:r>
                  <a:rPr lang="pt-BR" dirty="0"/>
                  <a:t> somente quando a </a:t>
                </a:r>
                <a:r>
                  <a:rPr lang="pt-BR" dirty="0" smtClean="0"/>
                  <a:t>frequência da portadora, </a:t>
                </a:r>
                <a:r>
                  <a:rPr lang="pt-BR" i="1" dirty="0" err="1" smtClean="0"/>
                  <a:t>f</a:t>
                </a:r>
                <a:r>
                  <a:rPr lang="pt-BR" i="1" baseline="-25000" dirty="0" err="1" smtClean="0"/>
                  <a:t>c</a:t>
                </a:r>
                <a:r>
                  <a:rPr lang="pt-BR" dirty="0" smtClean="0"/>
                  <a:t>, for </a:t>
                </a:r>
                <a:r>
                  <a:rPr lang="pt-BR" dirty="0"/>
                  <a:t>um múltiplo inteiro da </a:t>
                </a:r>
                <a:r>
                  <a:rPr lang="pt-BR" dirty="0" smtClean="0"/>
                  <a:t>frequência modulante, </a:t>
                </a:r>
                <a:r>
                  <a:rPr lang="pt-BR" i="1" dirty="0" err="1" smtClean="0"/>
                  <a:t>f</a:t>
                </a:r>
                <a:r>
                  <a:rPr lang="pt-BR" i="1" baseline="-25000" dirty="0" err="1" smtClean="0"/>
                  <a:t>m</a:t>
                </a:r>
                <a:r>
                  <a:rPr lang="pt-BR" i="1" dirty="0" smtClean="0"/>
                  <a:t> </a:t>
                </a:r>
              </a:p>
              <a:p>
                <a:pPr lvl="1"/>
                <a:r>
                  <a:rPr lang="pt-BR" dirty="0" smtClean="0"/>
                  <a:t>Usando a representação banda base complexa para o sinal FM:</a:t>
                </a:r>
              </a:p>
              <a:p>
                <a:pPr lvl="1"/>
                <a:endParaRPr lang="pt-BR" dirty="0"/>
              </a:p>
              <a:p>
                <a:pPr lvl="1"/>
                <a:endParaRPr lang="pt-BR" dirty="0" smtClean="0"/>
              </a:p>
              <a:p>
                <a:pPr lvl="1"/>
                <a:endParaRPr lang="pt-BR" sz="2800" dirty="0"/>
              </a:p>
              <a:p>
                <a:pPr lvl="1"/>
                <a:r>
                  <a:rPr lang="pt-BR" dirty="0" smtClean="0"/>
                  <a:t>Envelope Complexo,         pode ser expandido em Série de Fourier</a:t>
                </a: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24744"/>
                <a:ext cx="8147248" cy="5400600"/>
              </a:xfrm>
              <a:blipFill rotWithShape="1">
                <a:blip r:embed="rId3"/>
                <a:stretch>
                  <a:fillRect l="-973" t="-9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Cláudio A. Fleury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56</a:t>
            </a:fld>
            <a:endParaRPr lang="pt-BR"/>
          </a:p>
        </p:txBody>
      </p:sp>
      <p:grpSp>
        <p:nvGrpSpPr>
          <p:cNvPr id="10" name="Grupo 9"/>
          <p:cNvGrpSpPr/>
          <p:nvPr/>
        </p:nvGrpSpPr>
        <p:grpSpPr>
          <a:xfrm>
            <a:off x="-14697" y="-16234"/>
            <a:ext cx="788079" cy="843818"/>
            <a:chOff x="-14697" y="-16234"/>
            <a:chExt cx="788079" cy="843818"/>
          </a:xfrm>
          <a:solidFill>
            <a:srgbClr val="002060"/>
          </a:solidFill>
        </p:grpSpPr>
        <p:sp>
          <p:nvSpPr>
            <p:cNvPr id="8" name="Triângulo retângulo 7"/>
            <p:cNvSpPr/>
            <p:nvPr/>
          </p:nvSpPr>
          <p:spPr>
            <a:xfrm rot="5400000">
              <a:off x="-22762" y="31440"/>
              <a:ext cx="827584" cy="764704"/>
            </a:xfrm>
            <a:prstGeom prst="rt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36000" rIns="36000" rtlCol="0" anchor="ctr"/>
            <a:lstStyle/>
            <a:p>
              <a:pPr algn="ctr"/>
              <a:endParaRPr lang="pt-BR" b="1" dirty="0"/>
            </a:p>
          </p:txBody>
        </p:sp>
        <p:sp>
          <p:nvSpPr>
            <p:cNvPr id="9" name="Retângulo 8"/>
            <p:cNvSpPr/>
            <p:nvPr/>
          </p:nvSpPr>
          <p:spPr>
            <a:xfrm rot="18780000">
              <a:off x="-63449" y="32518"/>
              <a:ext cx="558454" cy="460950"/>
            </a:xfrm>
            <a:prstGeom prst="rect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 anchorCtr="0"/>
            <a:lstStyle/>
            <a:p>
              <a:pPr algn="ctr"/>
              <a:r>
                <a:rPr lang="pt-BR" b="1" dirty="0" smtClean="0"/>
                <a:t>FM</a:t>
              </a:r>
              <a:endParaRPr lang="pt-BR" b="1" dirty="0"/>
            </a:p>
          </p:txBody>
        </p:sp>
      </p:grpSp>
      <p:grpSp>
        <p:nvGrpSpPr>
          <p:cNvPr id="12" name="Grupo 11"/>
          <p:cNvGrpSpPr/>
          <p:nvPr/>
        </p:nvGrpSpPr>
        <p:grpSpPr>
          <a:xfrm>
            <a:off x="1259632" y="3212976"/>
            <a:ext cx="6348639" cy="390525"/>
            <a:chOff x="1259632" y="3656899"/>
            <a:chExt cx="6348639" cy="390525"/>
          </a:xfrm>
        </p:grpSpPr>
        <p:pic>
          <p:nvPicPr>
            <p:cNvPr id="1229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3659270"/>
              <a:ext cx="4133850" cy="371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9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8946" y="3656899"/>
              <a:ext cx="2219325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232" y="3603501"/>
            <a:ext cx="29146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tângulo 12"/>
          <p:cNvSpPr/>
          <p:nvPr/>
        </p:nvSpPr>
        <p:spPr>
          <a:xfrm>
            <a:off x="0" y="3356992"/>
            <a:ext cx="12581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i="1" dirty="0">
                <a:solidFill>
                  <a:schemeClr val="accent6">
                    <a:lumMod val="75000"/>
                  </a:schemeClr>
                </a:solidFill>
              </a:rPr>
              <a:t>E</a:t>
            </a:r>
            <a:r>
              <a:rPr lang="pt-BR" sz="1600" i="1" dirty="0" smtClean="0">
                <a:solidFill>
                  <a:schemeClr val="accent6">
                    <a:lumMod val="75000"/>
                  </a:schemeClr>
                </a:solidFill>
              </a:rPr>
              <a:t>nvelope Complexo </a:t>
            </a:r>
            <a:r>
              <a:rPr lang="pt-BR" sz="1600" dirty="0" smtClean="0">
                <a:solidFill>
                  <a:schemeClr val="accent6">
                    <a:lumMod val="75000"/>
                  </a:schemeClr>
                </a:solidFill>
              </a:rPr>
              <a:t>do sinal FM, </a:t>
            </a:r>
            <a:r>
              <a:rPr lang="pt-BR" sz="1600" i="1" dirty="0">
                <a:solidFill>
                  <a:schemeClr val="accent6">
                    <a:lumMod val="75000"/>
                  </a:schemeClr>
                </a:solidFill>
              </a:rPr>
              <a:t>s</a:t>
            </a:r>
            <a:r>
              <a:rPr lang="pt-BR" sz="1600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pt-BR" sz="1600" i="1" dirty="0">
                <a:solidFill>
                  <a:schemeClr val="accent6">
                    <a:lumMod val="75000"/>
                  </a:schemeClr>
                </a:solidFill>
              </a:rPr>
              <a:t>t</a:t>
            </a:r>
            <a:r>
              <a:rPr lang="pt-BR" sz="1600" dirty="0" smtClean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pt-BR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835696" y="3972833"/>
            <a:ext cx="57725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 smtClean="0">
                <a:solidFill>
                  <a:schemeClr val="accent1"/>
                </a:solidFill>
              </a:rPr>
              <a:t>Ao contrário do sinal FM-FL </a:t>
            </a:r>
            <a:r>
              <a:rPr lang="pt-BR" sz="1400" b="1" i="1" dirty="0" smtClean="0">
                <a:solidFill>
                  <a:schemeClr val="accent1"/>
                </a:solidFill>
              </a:rPr>
              <a:t>s</a:t>
            </a:r>
            <a:r>
              <a:rPr lang="pt-BR" sz="1400" b="1" dirty="0" smtClean="0">
                <a:solidFill>
                  <a:schemeClr val="accent1"/>
                </a:solidFill>
              </a:rPr>
              <a:t>(</a:t>
            </a:r>
            <a:r>
              <a:rPr lang="pt-BR" sz="1400" b="1" i="1" dirty="0" smtClean="0">
                <a:solidFill>
                  <a:schemeClr val="accent1"/>
                </a:solidFill>
              </a:rPr>
              <a:t>t</a:t>
            </a:r>
            <a:r>
              <a:rPr lang="pt-BR" sz="1400" b="1" dirty="0">
                <a:solidFill>
                  <a:schemeClr val="accent1"/>
                </a:solidFill>
              </a:rPr>
              <a:t>)</a:t>
            </a:r>
            <a:r>
              <a:rPr lang="pt-BR" sz="1400" dirty="0">
                <a:solidFill>
                  <a:schemeClr val="accent1"/>
                </a:solidFill>
              </a:rPr>
              <a:t>, o </a:t>
            </a:r>
            <a:r>
              <a:rPr lang="pt-BR" sz="1400" b="1" dirty="0">
                <a:solidFill>
                  <a:schemeClr val="accent1"/>
                </a:solidFill>
              </a:rPr>
              <a:t>envelope </a:t>
            </a:r>
            <a:r>
              <a:rPr lang="pt-BR" sz="1400" b="1" dirty="0" smtClean="0">
                <a:solidFill>
                  <a:schemeClr val="accent1"/>
                </a:solidFill>
              </a:rPr>
              <a:t>complexo</a:t>
            </a:r>
            <a:r>
              <a:rPr lang="pt-BR" sz="1400" dirty="0" smtClean="0">
                <a:solidFill>
                  <a:schemeClr val="accent1"/>
                </a:solidFill>
              </a:rPr>
              <a:t> é periódico no tempo, </a:t>
            </a:r>
            <a:r>
              <a:rPr lang="pt-BR" sz="1400" dirty="0">
                <a:solidFill>
                  <a:schemeClr val="accent1"/>
                </a:solidFill>
              </a:rPr>
              <a:t>com </a:t>
            </a:r>
            <a:r>
              <a:rPr lang="pt-BR" sz="1400" dirty="0" smtClean="0">
                <a:solidFill>
                  <a:schemeClr val="accent1"/>
                </a:solidFill>
              </a:rPr>
              <a:t>freq. </a:t>
            </a:r>
            <a:r>
              <a:rPr lang="pt-BR" sz="1400" dirty="0">
                <a:solidFill>
                  <a:schemeClr val="accent1"/>
                </a:solidFill>
              </a:rPr>
              <a:t>fundamental igual à </a:t>
            </a:r>
            <a:r>
              <a:rPr lang="pt-BR" sz="1400" dirty="0" smtClean="0">
                <a:solidFill>
                  <a:schemeClr val="accent1"/>
                </a:solidFill>
              </a:rPr>
              <a:t>frequência do sinal modulante, </a:t>
            </a:r>
            <a:r>
              <a:rPr lang="pt-BR" sz="1400" i="1" dirty="0" err="1">
                <a:solidFill>
                  <a:schemeClr val="accent1"/>
                </a:solidFill>
              </a:rPr>
              <a:t>f</a:t>
            </a:r>
            <a:r>
              <a:rPr lang="pt-BR" sz="1400" i="1" baseline="-25000" dirty="0" err="1">
                <a:solidFill>
                  <a:schemeClr val="accent1"/>
                </a:solidFill>
              </a:rPr>
              <a:t>m</a:t>
            </a:r>
            <a:r>
              <a:rPr lang="pt-BR" sz="1400" i="1" dirty="0">
                <a:solidFill>
                  <a:schemeClr val="accent1"/>
                </a:solidFill>
              </a:rPr>
              <a:t> </a:t>
            </a:r>
            <a:endParaRPr lang="pt-BR" sz="1400" dirty="0">
              <a:solidFill>
                <a:schemeClr val="accent1"/>
              </a:solidFill>
            </a:endParaRPr>
          </a:p>
        </p:txBody>
      </p:sp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770" y="4569253"/>
            <a:ext cx="4381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816946"/>
            <a:ext cx="2895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816946"/>
            <a:ext cx="33813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tângulo 25"/>
          <p:cNvSpPr/>
          <p:nvPr/>
        </p:nvSpPr>
        <p:spPr>
          <a:xfrm>
            <a:off x="5508103" y="5471669"/>
            <a:ext cx="28053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 smtClean="0">
                <a:solidFill>
                  <a:schemeClr val="accent1"/>
                </a:solidFill>
              </a:rPr>
              <a:t>Função de Bessel de primeiro tipo, </a:t>
            </a:r>
            <a:r>
              <a:rPr lang="pt-BR" sz="1400" i="1" dirty="0" err="1" smtClean="0">
                <a:solidFill>
                  <a:schemeClr val="accent1"/>
                </a:solidFill>
              </a:rPr>
              <a:t>n</a:t>
            </a:r>
            <a:r>
              <a:rPr lang="pt-BR" sz="1400" dirty="0" err="1" smtClean="0">
                <a:solidFill>
                  <a:schemeClr val="accent1"/>
                </a:solidFill>
              </a:rPr>
              <a:t>-ésima</a:t>
            </a:r>
            <a:r>
              <a:rPr lang="pt-BR" sz="1400" dirty="0" smtClean="0">
                <a:solidFill>
                  <a:schemeClr val="accent1"/>
                </a:solidFill>
              </a:rPr>
              <a:t> ordem  e argumento </a:t>
            </a:r>
            <a:r>
              <a:rPr lang="el-GR" sz="1400" dirty="0" smtClean="0">
                <a:solidFill>
                  <a:schemeClr val="accent1"/>
                </a:solidFill>
              </a:rPr>
              <a:t>β</a:t>
            </a:r>
            <a:endParaRPr lang="pt-BR" sz="1400" dirty="0">
              <a:solidFill>
                <a:schemeClr val="accent1"/>
              </a:solidFill>
            </a:endParaRPr>
          </a:p>
        </p:txBody>
      </p:sp>
      <p:sp>
        <p:nvSpPr>
          <p:cNvPr id="19" name="Seta para a direita 18"/>
          <p:cNvSpPr/>
          <p:nvPr/>
        </p:nvSpPr>
        <p:spPr>
          <a:xfrm>
            <a:off x="1259632" y="3593631"/>
            <a:ext cx="144016" cy="415499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299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370" y="6039420"/>
            <a:ext cx="446722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760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Modulação Analógica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24744"/>
            <a:ext cx="8147248" cy="5400600"/>
          </a:xfrm>
        </p:spPr>
        <p:txBody>
          <a:bodyPr>
            <a:noAutofit/>
          </a:bodyPr>
          <a:lstStyle/>
          <a:p>
            <a:r>
              <a:rPr lang="pt-BR" b="1" dirty="0"/>
              <a:t>Espectro da FM-FL</a:t>
            </a:r>
            <a:endParaRPr lang="pt-BR" dirty="0" smtClean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Cláudio A. Fleury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57</a:t>
            </a:fld>
            <a:endParaRPr lang="pt-BR"/>
          </a:p>
        </p:txBody>
      </p:sp>
      <p:grpSp>
        <p:nvGrpSpPr>
          <p:cNvPr id="10" name="Grupo 9"/>
          <p:cNvGrpSpPr/>
          <p:nvPr/>
        </p:nvGrpSpPr>
        <p:grpSpPr>
          <a:xfrm>
            <a:off x="-14697" y="-16234"/>
            <a:ext cx="788079" cy="843818"/>
            <a:chOff x="-14697" y="-16234"/>
            <a:chExt cx="788079" cy="843818"/>
          </a:xfrm>
          <a:solidFill>
            <a:srgbClr val="002060"/>
          </a:solidFill>
        </p:grpSpPr>
        <p:sp>
          <p:nvSpPr>
            <p:cNvPr id="8" name="Triângulo retângulo 7"/>
            <p:cNvSpPr/>
            <p:nvPr/>
          </p:nvSpPr>
          <p:spPr>
            <a:xfrm rot="5400000">
              <a:off x="-22762" y="31440"/>
              <a:ext cx="827584" cy="764704"/>
            </a:xfrm>
            <a:prstGeom prst="rt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36000" rIns="36000" rtlCol="0" anchor="ctr"/>
            <a:lstStyle/>
            <a:p>
              <a:pPr algn="ctr"/>
              <a:endParaRPr lang="pt-BR" b="1" dirty="0"/>
            </a:p>
          </p:txBody>
        </p:sp>
        <p:sp>
          <p:nvSpPr>
            <p:cNvPr id="9" name="Retângulo 8"/>
            <p:cNvSpPr/>
            <p:nvPr/>
          </p:nvSpPr>
          <p:spPr>
            <a:xfrm rot="18780000">
              <a:off x="-63449" y="32518"/>
              <a:ext cx="558454" cy="460950"/>
            </a:xfrm>
            <a:prstGeom prst="rect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 anchorCtr="0"/>
            <a:lstStyle/>
            <a:p>
              <a:pPr algn="ctr"/>
              <a:r>
                <a:rPr lang="pt-BR" b="1" dirty="0" smtClean="0"/>
                <a:t>FM</a:t>
              </a:r>
              <a:endParaRPr lang="pt-BR" b="1" dirty="0"/>
            </a:p>
          </p:txBody>
        </p:sp>
      </p:grp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628800"/>
            <a:ext cx="5940896" cy="4852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rupo 13"/>
          <p:cNvGrpSpPr/>
          <p:nvPr/>
        </p:nvGrpSpPr>
        <p:grpSpPr>
          <a:xfrm>
            <a:off x="5034040" y="1227010"/>
            <a:ext cx="3714424" cy="2129982"/>
            <a:chOff x="5034040" y="1515042"/>
            <a:chExt cx="3714424" cy="2129982"/>
          </a:xfrm>
        </p:grpSpPr>
        <p:grpSp>
          <p:nvGrpSpPr>
            <p:cNvPr id="12" name="Grupo 11"/>
            <p:cNvGrpSpPr/>
            <p:nvPr/>
          </p:nvGrpSpPr>
          <p:grpSpPr>
            <a:xfrm>
              <a:off x="5034040" y="1515042"/>
              <a:ext cx="3714424" cy="2057974"/>
              <a:chOff x="4385968" y="1700808"/>
              <a:chExt cx="3714424" cy="2057974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7" name="CaixaDeTexto 6"/>
              <p:cNvSpPr txBox="1"/>
              <p:nvPr/>
            </p:nvSpPr>
            <p:spPr>
              <a:xfrm>
                <a:off x="4385968" y="1700808"/>
                <a:ext cx="3714424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 smtClean="0">
                    <a:solidFill>
                      <a:srgbClr val="7030A0"/>
                    </a:solidFill>
                  </a:rPr>
                  <a:t>Função de Bessel de primeiro tipo</a:t>
                </a:r>
              </a:p>
            </p:txBody>
          </p:sp>
          <p:pic>
            <p:nvPicPr>
              <p:cNvPr id="10242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99992" y="2039362"/>
                <a:ext cx="2638425" cy="2952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43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18620" y="2334637"/>
                <a:ext cx="2933700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45" name="Picture 5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18620" y="2653882"/>
                <a:ext cx="1962150" cy="11049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tângulo 10"/>
                  <p:cNvSpPr/>
                  <p:nvPr/>
                </p:nvSpPr>
                <p:spPr>
                  <a:xfrm>
                    <a:off x="6458531" y="3021666"/>
                    <a:ext cx="1342803" cy="307777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r>
                      <a:rPr lang="pt-BR" sz="1400" dirty="0"/>
                      <a:t>com </a:t>
                    </a:r>
                    <a14:m>
                      <m:oMath xmlns:m="http://schemas.openxmlformats.org/officeDocument/2006/math">
                        <m:r>
                          <a:rPr lang="pt-BR" sz="1400" i="1">
                            <a:latin typeface="Cambria Math"/>
                            <a:ea typeface="Cambria Math"/>
                          </a:rPr>
                          <m:t>𝛽</m:t>
                        </m:r>
                        <m:r>
                          <a:rPr lang="pt-BR" sz="1400" i="1">
                            <a:latin typeface="Cambria Math"/>
                            <a:ea typeface="Cambria Math"/>
                          </a:rPr>
                          <m:t> </m:t>
                        </m:r>
                      </m:oMath>
                    </a14:m>
                    <a:r>
                      <a:rPr lang="pt-BR" sz="1400" dirty="0" smtClean="0"/>
                      <a:t>pequeno</a:t>
                    </a:r>
                    <a:endParaRPr lang="pt-BR" sz="1400" dirty="0"/>
                  </a:p>
                </p:txBody>
              </p:sp>
            </mc:Choice>
            <mc:Fallback xmlns="">
              <p:sp>
                <p:nvSpPr>
                  <p:cNvPr id="11" name="Retângulo 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58531" y="3021666"/>
                    <a:ext cx="1342803" cy="307777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 l="-1364" t="-2000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0246" name="Picture 6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14442" y="2367912"/>
                <a:ext cx="1885950" cy="2667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3" name="Retângulo 12"/>
            <p:cNvSpPr/>
            <p:nvPr/>
          </p:nvSpPr>
          <p:spPr>
            <a:xfrm>
              <a:off x="5034040" y="1853596"/>
              <a:ext cx="3714424" cy="1791428"/>
            </a:xfrm>
            <a:prstGeom prst="rect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09202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Modulação Analógica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24744"/>
                <a:ext cx="8147248" cy="5400600"/>
              </a:xfrm>
            </p:spPr>
            <p:txBody>
              <a:bodyPr>
                <a:noAutofit/>
              </a:bodyPr>
              <a:lstStyle/>
              <a:p>
                <a:r>
                  <a:rPr lang="pt-BR" b="1" dirty="0" smtClean="0"/>
                  <a:t>FM de Faixa Larga – Espectro</a:t>
                </a:r>
                <a:endParaRPr lang="pt-BR" dirty="0" smtClean="0"/>
              </a:p>
              <a:p>
                <a:pPr lvl="1"/>
                <a:r>
                  <a:rPr lang="pt-BR" sz="1800" dirty="0" smtClean="0"/>
                  <a:t>Logo, o espectro discreto do sinal da modulação FM </a:t>
                </a:r>
                <a:r>
                  <a:rPr lang="pt-BR" sz="1800" dirty="0"/>
                  <a:t>de tom único </a:t>
                </a:r>
                <a:r>
                  <a:rPr lang="pt-BR" sz="1800" dirty="0" smtClean="0"/>
                  <a:t>para </a:t>
                </a:r>
                <a:r>
                  <a:rPr lang="pt-BR" sz="1800" dirty="0"/>
                  <a:t>produzir </a:t>
                </a:r>
                <a:r>
                  <a:rPr lang="pt-BR" sz="1800" dirty="0" smtClean="0"/>
                  <a:t>FM-FL com </a:t>
                </a:r>
                <a14:m>
                  <m:oMath xmlns:m="http://schemas.openxmlformats.org/officeDocument/2006/math">
                    <m:r>
                      <a:rPr lang="pt-BR" sz="1800" i="1">
                        <a:latin typeface="Cambria Math"/>
                        <a:ea typeface="Cambria Math"/>
                      </a:rPr>
                      <m:t>𝛽</m:t>
                    </m:r>
                    <m:r>
                      <a:rPr lang="pt-BR" sz="1800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pt-BR" sz="1800" dirty="0" smtClean="0"/>
                  <a:t>arbitrário é:</a:t>
                </a:r>
                <a:endParaRPr lang="pt-BR" sz="1800" dirty="0" smtClean="0">
                  <a:ea typeface="Cambria Math"/>
                </a:endParaRPr>
              </a:p>
              <a:p>
                <a:pPr lvl="1"/>
                <a:endParaRPr lang="pt-BR" sz="1800" dirty="0" smtClean="0"/>
              </a:p>
              <a:p>
                <a:pPr lvl="1"/>
                <a:endParaRPr lang="pt-BR" sz="1800" dirty="0" smtClean="0"/>
              </a:p>
              <a:p>
                <a:pPr lvl="1"/>
                <a:endParaRPr lang="pt-BR" sz="1800" dirty="0"/>
              </a:p>
              <a:p>
                <a:pPr marL="457200" lvl="1" indent="0">
                  <a:buNone/>
                </a:pPr>
                <a:endParaRPr lang="pt-BR" sz="1800" dirty="0"/>
              </a:p>
              <a:p>
                <a:pPr lvl="1"/>
                <a:r>
                  <a:rPr lang="pt-BR" sz="1800" dirty="0" smtClean="0"/>
                  <a:t>O espectro </a:t>
                </a:r>
                <a:r>
                  <a:rPr lang="pt-BR" sz="1800" dirty="0"/>
                  <a:t>de </a:t>
                </a:r>
                <a:r>
                  <a:rPr lang="pt-BR" sz="1800" i="1" dirty="0"/>
                  <a:t>s</a:t>
                </a:r>
                <a:r>
                  <a:rPr lang="pt-BR" sz="1800" dirty="0"/>
                  <a:t>(</a:t>
                </a:r>
                <a:r>
                  <a:rPr lang="pt-BR" sz="1800" i="1" dirty="0"/>
                  <a:t>t</a:t>
                </a:r>
                <a:r>
                  <a:rPr lang="pt-BR" sz="1800" dirty="0"/>
                  <a:t>) é constituído por um número </a:t>
                </a:r>
                <a:r>
                  <a:rPr lang="pt-BR" sz="1800" b="1" dirty="0"/>
                  <a:t>infinito</a:t>
                </a:r>
                <a:r>
                  <a:rPr lang="pt-BR" sz="1800" dirty="0"/>
                  <a:t> de </a:t>
                </a:r>
                <a:r>
                  <a:rPr lang="pt-BR" sz="1800" dirty="0" smtClean="0"/>
                  <a:t>impulsos unitários espaçados de</a:t>
                </a:r>
                <a:r>
                  <a:rPr lang="pt-BR" sz="1800" i="1" dirty="0" smtClean="0"/>
                  <a:t> </a:t>
                </a:r>
                <a:r>
                  <a:rPr lang="pt-BR" sz="1800" i="1" dirty="0" err="1"/>
                  <a:t>f</a:t>
                </a:r>
                <a:r>
                  <a:rPr lang="pt-BR" sz="1800" i="1" baseline="-25000" dirty="0" err="1"/>
                  <a:t>c</a:t>
                </a:r>
                <a:r>
                  <a:rPr lang="pt-BR" sz="1800" i="1" dirty="0"/>
                  <a:t> </a:t>
                </a:r>
                <a:r>
                  <a:rPr lang="pt-BR" sz="1800" dirty="0"/>
                  <a:t>± </a:t>
                </a:r>
                <a:r>
                  <a:rPr lang="pt-BR" sz="1800" i="1" dirty="0" smtClean="0"/>
                  <a:t>n.f</a:t>
                </a:r>
                <a:r>
                  <a:rPr lang="pt-BR" sz="1800" i="1" baseline="-25000" dirty="0" smtClean="0"/>
                  <a:t>m</a:t>
                </a:r>
                <a:r>
                  <a:rPr lang="pt-BR" sz="1800" i="1" dirty="0" smtClean="0"/>
                  <a:t> </a:t>
                </a:r>
                <a:r>
                  <a:rPr lang="pt-BR" sz="1800" dirty="0"/>
                  <a:t>para </a:t>
                </a:r>
                <a:r>
                  <a:rPr lang="pt-BR" sz="1800" i="1" dirty="0"/>
                  <a:t>n </a:t>
                </a:r>
                <a:r>
                  <a:rPr lang="pt-BR" sz="1800" dirty="0"/>
                  <a:t>= 0, +1, +2</a:t>
                </a:r>
                <a:r>
                  <a:rPr lang="pt-BR" sz="1800" dirty="0" smtClean="0"/>
                  <a:t>,...</a:t>
                </a:r>
              </a:p>
              <a:p>
                <a:pPr lvl="1"/>
                <a:r>
                  <a:rPr lang="pt-BR" sz="1800" dirty="0"/>
                  <a:t>Para </a:t>
                </a:r>
                <a:r>
                  <a:rPr lang="pt-BR" sz="1800" dirty="0" smtClean="0"/>
                  <a:t>β pequeno</a:t>
                </a:r>
                <a:r>
                  <a:rPr lang="pt-BR" sz="1800" baseline="30000" dirty="0" smtClean="0"/>
                  <a:t>1</a:t>
                </a:r>
                <a:r>
                  <a:rPr lang="pt-BR" sz="1800" dirty="0" smtClean="0"/>
                  <a:t>, </a:t>
                </a:r>
                <a:r>
                  <a:rPr lang="pt-BR" sz="1800" dirty="0"/>
                  <a:t>apenas os </a:t>
                </a:r>
                <a:r>
                  <a:rPr lang="pt-BR" sz="1800" dirty="0" smtClean="0"/>
                  <a:t>coeficientes de Bessel </a:t>
                </a:r>
                <a:r>
                  <a:rPr lang="pt-BR" sz="1800" i="1" dirty="0"/>
                  <a:t>J</a:t>
                </a:r>
                <a:r>
                  <a:rPr lang="pt-BR" sz="1800" baseline="-25000" dirty="0"/>
                  <a:t>0</a:t>
                </a:r>
                <a:r>
                  <a:rPr lang="pt-BR" sz="1800" dirty="0"/>
                  <a:t>(β) e </a:t>
                </a:r>
                <a:r>
                  <a:rPr lang="pt-BR" sz="1800" i="1" dirty="0"/>
                  <a:t>J</a:t>
                </a:r>
                <a:r>
                  <a:rPr lang="pt-BR" sz="1800" baseline="-25000" dirty="0"/>
                  <a:t>1</a:t>
                </a:r>
                <a:r>
                  <a:rPr lang="pt-BR" sz="1800" dirty="0"/>
                  <a:t>(β) </a:t>
                </a:r>
                <a:r>
                  <a:rPr lang="pt-BR" sz="1800" dirty="0" smtClean="0"/>
                  <a:t>são significativos  </a:t>
                </a:r>
                <a:r>
                  <a:rPr lang="pt-BR" sz="1800" dirty="0" smtClean="0">
                    <a:sym typeface="Wingdings" panose="05000000000000000000" pitchFamily="2" charset="2"/>
                  </a:rPr>
                  <a:t>  efetivamente, </a:t>
                </a:r>
                <a:r>
                  <a:rPr lang="pt-BR" sz="1800" dirty="0" smtClean="0"/>
                  <a:t>o sinal FM </a:t>
                </a:r>
                <a:r>
                  <a:rPr lang="pt-BR" sz="1800" dirty="0"/>
                  <a:t>é </a:t>
                </a:r>
                <a:r>
                  <a:rPr lang="pt-BR" sz="1800" dirty="0" smtClean="0"/>
                  <a:t>composto </a:t>
                </a:r>
                <a:r>
                  <a:rPr lang="pt-BR" sz="1800" dirty="0"/>
                  <a:t>da portadora e </a:t>
                </a:r>
                <a:r>
                  <a:rPr lang="pt-BR" sz="1800" dirty="0" smtClean="0"/>
                  <a:t>de um </a:t>
                </a:r>
                <a:r>
                  <a:rPr lang="pt-BR" sz="1800" dirty="0"/>
                  <a:t>único par de </a:t>
                </a:r>
                <a:r>
                  <a:rPr lang="pt-BR" sz="1800" dirty="0" smtClean="0"/>
                  <a:t>frequências </a:t>
                </a:r>
                <a:r>
                  <a:rPr lang="pt-BR" sz="1800" dirty="0"/>
                  <a:t>laterais em </a:t>
                </a:r>
                <a:r>
                  <a:rPr lang="pt-BR" sz="1800" i="1" dirty="0" err="1"/>
                  <a:t>f</a:t>
                </a:r>
                <a:r>
                  <a:rPr lang="pt-BR" sz="1800" i="1" baseline="-25000" dirty="0" err="1"/>
                  <a:t>c</a:t>
                </a:r>
                <a:r>
                  <a:rPr lang="pt-BR" sz="1800" i="1" dirty="0"/>
                  <a:t> </a:t>
                </a:r>
                <a:r>
                  <a:rPr lang="pt-BR" sz="1800" dirty="0"/>
                  <a:t>± </a:t>
                </a:r>
                <a:r>
                  <a:rPr lang="pt-BR" sz="1800" i="1" dirty="0" err="1" smtClean="0"/>
                  <a:t>f</a:t>
                </a:r>
                <a:r>
                  <a:rPr lang="pt-BR" sz="1800" i="1" baseline="-25000" dirty="0" err="1" smtClean="0"/>
                  <a:t>m</a:t>
                </a:r>
                <a:r>
                  <a:rPr lang="pt-BR" sz="1800" dirty="0"/>
                  <a:t> </a:t>
                </a:r>
                <a:r>
                  <a:rPr lang="pt-BR" sz="1800" dirty="0" smtClean="0"/>
                  <a:t>(FM-FE)</a:t>
                </a:r>
              </a:p>
              <a:p>
                <a:pPr lvl="1"/>
                <a:r>
                  <a:rPr lang="pt-BR" sz="1800" dirty="0"/>
                  <a:t>A amplitude da componente portadora </a:t>
                </a:r>
                <a:r>
                  <a:rPr lang="pt-BR" sz="1800" dirty="0" smtClean="0"/>
                  <a:t>depende de β, especificamente de </a:t>
                </a:r>
                <a:r>
                  <a:rPr lang="pt-BR" sz="1800" i="1" dirty="0" smtClean="0"/>
                  <a:t>J</a:t>
                </a:r>
                <a:r>
                  <a:rPr lang="pt-BR" sz="1800" baseline="-25000" dirty="0" smtClean="0"/>
                  <a:t>0</a:t>
                </a:r>
                <a:r>
                  <a:rPr lang="pt-BR" sz="1800" dirty="0" smtClean="0"/>
                  <a:t>(β). </a:t>
                </a:r>
                <a:r>
                  <a:rPr lang="pt-BR" sz="1800" dirty="0" smtClean="0">
                    <a:sym typeface="Wingdings" panose="05000000000000000000" pitchFamily="2" charset="2"/>
                  </a:rPr>
                  <a:t> A</a:t>
                </a:r>
                <a:r>
                  <a:rPr lang="pt-BR" sz="1800" dirty="0" smtClean="0"/>
                  <a:t>o </a:t>
                </a:r>
                <a:r>
                  <a:rPr lang="pt-BR" sz="1800" dirty="0"/>
                  <a:t>contrário </a:t>
                </a:r>
                <a:r>
                  <a:rPr lang="pt-BR" sz="1800" dirty="0" smtClean="0"/>
                  <a:t>do sinal AM</a:t>
                </a:r>
                <a:r>
                  <a:rPr lang="pt-BR" sz="1800" dirty="0"/>
                  <a:t>, a amplitude da componente portadora </a:t>
                </a:r>
                <a:r>
                  <a:rPr lang="pt-BR" sz="1800" dirty="0" smtClean="0"/>
                  <a:t>do sinal FM depende </a:t>
                </a:r>
                <a:r>
                  <a:rPr lang="pt-BR" sz="1800" dirty="0"/>
                  <a:t>do índice de modulação </a:t>
                </a:r>
                <a:r>
                  <a:rPr lang="pt-BR" sz="1800" dirty="0" smtClean="0"/>
                  <a:t>β (o </a:t>
                </a:r>
                <a:r>
                  <a:rPr lang="pt-BR" sz="1800" dirty="0"/>
                  <a:t>envelope </a:t>
                </a:r>
                <a:r>
                  <a:rPr lang="pt-BR" sz="1800" dirty="0" smtClean="0"/>
                  <a:t>do sinal FM </a:t>
                </a:r>
                <a:r>
                  <a:rPr lang="pt-BR" sz="1800" dirty="0"/>
                  <a:t>é constante, portanto a potência média </a:t>
                </a:r>
                <a:r>
                  <a:rPr lang="pt-BR" sz="1800" dirty="0" smtClean="0"/>
                  <a:t>também é constante: </a:t>
                </a:r>
                <a:r>
                  <a:rPr lang="pt-BR" sz="1800" dirty="0"/>
                  <a:t/>
                </a:r>
                <a:br>
                  <a:rPr lang="pt-BR" sz="1800" dirty="0"/>
                </a:br>
                <a:r>
                  <a:rPr lang="pt-BR" dirty="0"/>
                  <a:t/>
                </a:r>
                <a:br>
                  <a:rPr lang="pt-BR" dirty="0"/>
                </a:br>
                <a:r>
                  <a:rPr lang="pt-BR" dirty="0"/>
                  <a:t/>
                </a:r>
                <a:br>
                  <a:rPr lang="pt-BR" dirty="0"/>
                </a:b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24744"/>
                <a:ext cx="8147248" cy="5400600"/>
              </a:xfrm>
              <a:blipFill rotWithShape="1">
                <a:blip r:embed="rId2"/>
                <a:stretch>
                  <a:fillRect l="-973" t="-904" r="-9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Cláudio A. Fleury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58</a:t>
            </a:fld>
            <a:endParaRPr lang="pt-BR"/>
          </a:p>
        </p:txBody>
      </p:sp>
      <p:grpSp>
        <p:nvGrpSpPr>
          <p:cNvPr id="10" name="Grupo 9"/>
          <p:cNvGrpSpPr/>
          <p:nvPr/>
        </p:nvGrpSpPr>
        <p:grpSpPr>
          <a:xfrm>
            <a:off x="-14697" y="-16234"/>
            <a:ext cx="788079" cy="843818"/>
            <a:chOff x="-14697" y="-16234"/>
            <a:chExt cx="788079" cy="843818"/>
          </a:xfrm>
          <a:solidFill>
            <a:srgbClr val="002060"/>
          </a:solidFill>
        </p:grpSpPr>
        <p:sp>
          <p:nvSpPr>
            <p:cNvPr id="8" name="Triângulo retângulo 7"/>
            <p:cNvSpPr/>
            <p:nvPr/>
          </p:nvSpPr>
          <p:spPr>
            <a:xfrm rot="5400000">
              <a:off x="-22762" y="31440"/>
              <a:ext cx="827584" cy="764704"/>
            </a:xfrm>
            <a:prstGeom prst="rt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36000" rIns="36000" rtlCol="0" anchor="ctr"/>
            <a:lstStyle/>
            <a:p>
              <a:pPr algn="ctr"/>
              <a:endParaRPr lang="pt-BR" b="1" dirty="0"/>
            </a:p>
          </p:txBody>
        </p:sp>
        <p:sp>
          <p:nvSpPr>
            <p:cNvPr id="9" name="Retângulo 8"/>
            <p:cNvSpPr/>
            <p:nvPr/>
          </p:nvSpPr>
          <p:spPr>
            <a:xfrm rot="18780000">
              <a:off x="-63449" y="32518"/>
              <a:ext cx="558454" cy="460950"/>
            </a:xfrm>
            <a:prstGeom prst="rect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 anchorCtr="0"/>
            <a:lstStyle/>
            <a:p>
              <a:pPr algn="ctr"/>
              <a:r>
                <a:rPr lang="pt-BR" b="1" dirty="0" smtClean="0"/>
                <a:t>FM</a:t>
              </a:r>
              <a:endParaRPr lang="pt-BR" b="1" dirty="0"/>
            </a:p>
          </p:txBody>
        </p:sp>
      </p:grp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889" y="2212319"/>
            <a:ext cx="3349158" cy="51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915" y="2902086"/>
            <a:ext cx="4975448" cy="526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6783240" y="2212319"/>
                <a:ext cx="450123" cy="4701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↔"/>
                          <m:vertJc m:val="bot"/>
                          <m:ctrlPr>
                            <a:rPr lang="pt-BR" i="1">
                              <a:latin typeface="Cambria Math"/>
                              <a:ea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pt-BR" i="1">
                              <a:latin typeface="Cambria Math"/>
                              <a:ea typeface="Cambria Math"/>
                            </a:rPr>
                            <m:t>ℱ</m:t>
                          </m:r>
                        </m:e>
                      </m:groupCh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3240" y="2212319"/>
                <a:ext cx="450123" cy="47012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ângulo 10"/>
          <p:cNvSpPr/>
          <p:nvPr/>
        </p:nvSpPr>
        <p:spPr>
          <a:xfrm rot="16200000">
            <a:off x="-505156" y="5595611"/>
            <a:ext cx="14418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baseline="300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pt-BR" sz="1200" dirty="0" smtClean="0">
                <a:solidFill>
                  <a:schemeClr val="bg1">
                    <a:lumMod val="50000"/>
                  </a:schemeClr>
                </a:solidFill>
              </a:rPr>
              <a:t> comparado a 1 </a:t>
            </a:r>
            <a:r>
              <a:rPr lang="pt-BR" sz="1200" dirty="0" err="1">
                <a:solidFill>
                  <a:schemeClr val="bg1">
                    <a:lumMod val="50000"/>
                  </a:schemeClr>
                </a:solidFill>
              </a:rPr>
              <a:t>rad</a:t>
            </a:r>
            <a:endParaRPr lang="pt-B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300" y="5780112"/>
            <a:ext cx="1057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974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Modulação Analógica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24744"/>
            <a:ext cx="8147248" cy="576064"/>
          </a:xfrm>
        </p:spPr>
        <p:txBody>
          <a:bodyPr>
            <a:noAutofit/>
          </a:bodyPr>
          <a:lstStyle/>
          <a:p>
            <a:r>
              <a:rPr lang="pt-BR" b="1" dirty="0" smtClean="0"/>
              <a:t>FM de Faixa Larga – Espectro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Cláudio A. Fleury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59</a:t>
            </a:fld>
            <a:endParaRPr lang="pt-BR"/>
          </a:p>
        </p:txBody>
      </p:sp>
      <p:grpSp>
        <p:nvGrpSpPr>
          <p:cNvPr id="10" name="Grupo 9"/>
          <p:cNvGrpSpPr/>
          <p:nvPr/>
        </p:nvGrpSpPr>
        <p:grpSpPr>
          <a:xfrm>
            <a:off x="-14697" y="-16234"/>
            <a:ext cx="788079" cy="843818"/>
            <a:chOff x="-14697" y="-16234"/>
            <a:chExt cx="788079" cy="843818"/>
          </a:xfrm>
          <a:solidFill>
            <a:srgbClr val="002060"/>
          </a:solidFill>
        </p:grpSpPr>
        <p:sp>
          <p:nvSpPr>
            <p:cNvPr id="8" name="Triângulo retângulo 7"/>
            <p:cNvSpPr/>
            <p:nvPr/>
          </p:nvSpPr>
          <p:spPr>
            <a:xfrm rot="5400000">
              <a:off x="-22762" y="31440"/>
              <a:ext cx="827584" cy="764704"/>
            </a:xfrm>
            <a:prstGeom prst="rt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36000" rIns="36000" rtlCol="0" anchor="ctr"/>
            <a:lstStyle/>
            <a:p>
              <a:pPr algn="ctr"/>
              <a:endParaRPr lang="pt-BR" b="1" dirty="0"/>
            </a:p>
          </p:txBody>
        </p:sp>
        <p:sp>
          <p:nvSpPr>
            <p:cNvPr id="9" name="Retângulo 8"/>
            <p:cNvSpPr/>
            <p:nvPr/>
          </p:nvSpPr>
          <p:spPr>
            <a:xfrm rot="18780000">
              <a:off x="-63449" y="32518"/>
              <a:ext cx="558454" cy="460950"/>
            </a:xfrm>
            <a:prstGeom prst="rect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 anchorCtr="0"/>
            <a:lstStyle/>
            <a:p>
              <a:pPr algn="ctr"/>
              <a:r>
                <a:rPr lang="pt-BR" b="1" dirty="0" smtClean="0"/>
                <a:t>FM</a:t>
              </a:r>
              <a:endParaRPr lang="pt-BR" b="1" dirty="0"/>
            </a:p>
          </p:txBody>
        </p:sp>
      </p:grpSp>
      <p:grpSp>
        <p:nvGrpSpPr>
          <p:cNvPr id="15" name="Grupo 14"/>
          <p:cNvGrpSpPr/>
          <p:nvPr/>
        </p:nvGrpSpPr>
        <p:grpSpPr>
          <a:xfrm>
            <a:off x="827584" y="1846561"/>
            <a:ext cx="7911690" cy="2734567"/>
            <a:chOff x="827584" y="1846561"/>
            <a:chExt cx="7911690" cy="2734567"/>
          </a:xfrm>
        </p:grpSpPr>
        <p:grpSp>
          <p:nvGrpSpPr>
            <p:cNvPr id="13" name="Grupo 12"/>
            <p:cNvGrpSpPr/>
            <p:nvPr/>
          </p:nvGrpSpPr>
          <p:grpSpPr>
            <a:xfrm>
              <a:off x="827584" y="1846561"/>
              <a:ext cx="7911690" cy="2734567"/>
              <a:chOff x="827584" y="1700804"/>
              <a:chExt cx="7911690" cy="2734567"/>
            </a:xfrm>
          </p:grpSpPr>
          <p:pic>
            <p:nvPicPr>
              <p:cNvPr id="1229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6182" y="1700806"/>
                <a:ext cx="2445068" cy="2032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291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4333" y="1700804"/>
                <a:ext cx="2469356" cy="2024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292" name="Picture 4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4626" y="1714930"/>
                <a:ext cx="2844648" cy="20116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CaixaDeTexto 11"/>
              <p:cNvSpPr txBox="1"/>
              <p:nvPr/>
            </p:nvSpPr>
            <p:spPr>
              <a:xfrm>
                <a:off x="827584" y="3789040"/>
                <a:ext cx="79047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200" b="1" dirty="0" smtClean="0"/>
                  <a:t>Figura 4.7  </a:t>
                </a:r>
                <a:r>
                  <a:rPr lang="pt-BR" sz="1200" dirty="0" smtClean="0"/>
                  <a:t> Espectro de amplitude discreto do sinal FM, normalizado com respeito a amplitude da portadora não modulada,</a:t>
                </a:r>
              </a:p>
              <a:p>
                <a:r>
                  <a:rPr lang="pt-BR" sz="1200" dirty="0"/>
                  <a:t> </a:t>
                </a:r>
                <a:r>
                  <a:rPr lang="pt-BR" sz="1200" dirty="0" smtClean="0"/>
                  <a:t>                    para o caso de modulação de tom único  com frequência fixa e amplitude variante. Somente o espectro para </a:t>
                </a:r>
              </a:p>
              <a:p>
                <a:r>
                  <a:rPr lang="pt-BR" sz="1200" dirty="0"/>
                  <a:t> </a:t>
                </a:r>
                <a:r>
                  <a:rPr lang="pt-BR" sz="1200" dirty="0" smtClean="0"/>
                  <a:t>                    frequências positivas é mostrado.</a:t>
                </a:r>
              </a:p>
            </p:txBody>
          </p:sp>
        </p:grpSp>
        <p:pic>
          <p:nvPicPr>
            <p:cNvPr id="12293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0781" y="2427085"/>
              <a:ext cx="590550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94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4368" y="2427085"/>
              <a:ext cx="619125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95" name="Picture 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736" y="2427085"/>
              <a:ext cx="581025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Retângulo 13"/>
          <p:cNvSpPr/>
          <p:nvPr/>
        </p:nvSpPr>
        <p:spPr>
          <a:xfrm>
            <a:off x="5894626" y="1537047"/>
            <a:ext cx="27818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sz="1400" dirty="0"/>
              <a:t>Δ</a:t>
            </a:r>
            <a:r>
              <a:rPr lang="pt-BR" sz="1400" i="1" dirty="0" smtClean="0"/>
              <a:t>f</a:t>
            </a:r>
            <a:r>
              <a:rPr lang="pt-BR" sz="1400" dirty="0" smtClean="0"/>
              <a:t> - desvio </a:t>
            </a:r>
            <a:r>
              <a:rPr lang="pt-BR" sz="1400" dirty="0"/>
              <a:t>de </a:t>
            </a:r>
            <a:r>
              <a:rPr lang="pt-BR" sz="1400" dirty="0" smtClean="0"/>
              <a:t>frequência</a:t>
            </a:r>
            <a:endParaRPr lang="pt-BR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/>
              <p:cNvSpPr/>
              <p:nvPr/>
            </p:nvSpPr>
            <p:spPr>
              <a:xfrm>
                <a:off x="820161" y="4724795"/>
                <a:ext cx="3758850" cy="5767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t-BR" dirty="0" smtClean="0">
                    <a:ea typeface="Cambria Math"/>
                  </a:rPr>
                  <a:t>Índice de </a:t>
                </a:r>
                <a:r>
                  <a:rPr lang="pt-BR" dirty="0">
                    <a:ea typeface="Cambria Math"/>
                  </a:rPr>
                  <a:t>Modulação</a:t>
                </a:r>
                <a:r>
                  <a:rPr lang="pt-BR" dirty="0" smtClean="0">
                    <a:ea typeface="Cambria Math"/>
                  </a:rPr>
                  <a:t>:</a:t>
                </a:r>
                <a14:m>
                  <m:oMath xmlns:m="http://schemas.openxmlformats.org/officeDocument/2006/math">
                    <m:r>
                      <a:rPr lang="pt-BR" sz="2000" b="0" i="0" smtClean="0">
                        <a:latin typeface="Cambria Math"/>
                        <a:ea typeface="Cambria Math"/>
                      </a:rPr>
                      <m:t>  </m:t>
                    </m:r>
                    <m:r>
                      <a:rPr lang="pt-BR" sz="2000" i="1">
                        <a:latin typeface="Cambria Math"/>
                        <a:ea typeface="Cambria Math"/>
                      </a:rPr>
                      <m:t>𝛽</m:t>
                    </m:r>
                    <m:r>
                      <a:rPr lang="pt-BR" sz="2000" i="1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pt-BR" sz="2000" i="1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000" i="1">
                            <a:latin typeface="Cambria Math"/>
                            <a:ea typeface="Cambria Math"/>
                          </a:rPr>
                          <m:t>Δ</m:t>
                        </m:r>
                        <m:r>
                          <a:rPr lang="pt-BR" sz="2000" i="1">
                            <a:latin typeface="Cambria Math"/>
                            <a:ea typeface="Cambria Math"/>
                          </a:rPr>
                          <m:t>𝑓</m:t>
                        </m:r>
                      </m:num>
                      <m:den>
                        <m:sSub>
                          <m:sSubPr>
                            <m:ctrlPr>
                              <a:rPr lang="pt-BR" sz="2000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latin typeface="Cambria Math"/>
                                <a:ea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pt-BR" sz="2000" i="1">
                                <a:latin typeface="Cambria Math"/>
                                <a:ea typeface="Cambria Math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r>
                  <a:rPr lang="pt-BR" sz="2800" dirty="0">
                    <a:ea typeface="Cambria Math"/>
                  </a:rPr>
                  <a:t>   </a:t>
                </a:r>
                <a:r>
                  <a:rPr lang="pt-BR" dirty="0">
                    <a:ea typeface="Cambria Math"/>
                  </a:rPr>
                  <a:t>(</a:t>
                </a:r>
                <a:r>
                  <a:rPr lang="pt-BR" dirty="0" err="1">
                    <a:ea typeface="Cambria Math"/>
                  </a:rPr>
                  <a:t>rad</a:t>
                </a:r>
                <a:r>
                  <a:rPr lang="pt-BR" dirty="0">
                    <a:ea typeface="Cambria Math"/>
                  </a:rPr>
                  <a:t>)</a:t>
                </a:r>
                <a:endParaRPr lang="pt-BR" dirty="0"/>
              </a:p>
            </p:txBody>
          </p:sp>
        </mc:Choice>
        <mc:Fallback xmlns="">
          <p:sp>
            <p:nvSpPr>
              <p:cNvPr id="16" name="Retâ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61" y="4724795"/>
                <a:ext cx="3758850" cy="576761"/>
              </a:xfrm>
              <a:prstGeom prst="rect">
                <a:avLst/>
              </a:prstGeom>
              <a:blipFill rotWithShape="1">
                <a:blip r:embed="rId9"/>
                <a:stretch>
                  <a:fillRect l="-1461" r="-64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tângulo 16"/>
          <p:cNvSpPr/>
          <p:nvPr/>
        </p:nvSpPr>
        <p:spPr>
          <a:xfrm>
            <a:off x="836182" y="5445224"/>
            <a:ext cx="78402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Para </a:t>
            </a:r>
            <a:r>
              <a:rPr lang="pt-BR" dirty="0" smtClean="0"/>
              <a:t>uma </a:t>
            </a:r>
            <a:r>
              <a:rPr lang="pt-BR" dirty="0"/>
              <a:t>frequência máxima do sinal modulante constante, 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ao </a:t>
            </a:r>
            <a:r>
              <a:rPr lang="pt-BR" dirty="0"/>
              <a:t>aumentar o índice de modulação tem-se que aumentar o desvio de frequência.</a:t>
            </a:r>
          </a:p>
        </p:txBody>
      </p:sp>
    </p:spTree>
    <p:extLst>
      <p:ext uri="{BB962C8B-B14F-4D97-AF65-F5344CB8AC3E}">
        <p14:creationId xmlns:p14="http://schemas.microsoft.com/office/powerpoint/2010/main" val="32665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Modulação Analógica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24744"/>
            <a:ext cx="7931224" cy="5256584"/>
          </a:xfrm>
        </p:spPr>
        <p:txBody>
          <a:bodyPr>
            <a:normAutofit/>
          </a:bodyPr>
          <a:lstStyle/>
          <a:p>
            <a:r>
              <a:rPr lang="pt-BR" b="1" dirty="0" smtClean="0"/>
              <a:t>Modulação em Amplitude</a:t>
            </a:r>
          </a:p>
          <a:p>
            <a:pPr lvl="1"/>
            <a:r>
              <a:rPr lang="pt-BR" dirty="0" smtClean="0"/>
              <a:t>Fundamentos Teóricos</a:t>
            </a:r>
          </a:p>
          <a:p>
            <a:pPr lvl="1"/>
            <a:r>
              <a:rPr lang="pt-BR" dirty="0" smtClean="0"/>
              <a:t>Índice de Modulação</a:t>
            </a:r>
          </a:p>
          <a:p>
            <a:pPr lvl="1"/>
            <a:r>
              <a:rPr lang="pt-BR" dirty="0" smtClean="0"/>
              <a:t>AM DSB+C  	</a:t>
            </a:r>
            <a:r>
              <a:rPr lang="pt-BR" sz="1800" dirty="0" smtClean="0"/>
              <a:t>(</a:t>
            </a:r>
            <a:r>
              <a:rPr lang="pt-BR" sz="1800" i="1" dirty="0" smtClean="0"/>
              <a:t>Double </a:t>
            </a:r>
            <a:r>
              <a:rPr lang="pt-BR" sz="1800" i="1" dirty="0" err="1" smtClean="0"/>
              <a:t>Side</a:t>
            </a:r>
            <a:r>
              <a:rPr lang="pt-BR" sz="1800" i="1" dirty="0" smtClean="0"/>
              <a:t> Band + Carrier</a:t>
            </a:r>
            <a:r>
              <a:rPr lang="pt-BR" sz="1800" dirty="0" smtClean="0"/>
              <a:t>)</a:t>
            </a:r>
            <a:endParaRPr lang="pt-BR" dirty="0" smtClean="0"/>
          </a:p>
          <a:p>
            <a:pPr lvl="1"/>
            <a:r>
              <a:rPr lang="pt-BR" dirty="0" smtClean="0"/>
              <a:t>AM SSB-SC 	</a:t>
            </a:r>
            <a:r>
              <a:rPr lang="pt-BR" sz="1800" dirty="0" smtClean="0"/>
              <a:t>(</a:t>
            </a:r>
            <a:r>
              <a:rPr lang="pt-BR" sz="1800" i="1" dirty="0" smtClean="0"/>
              <a:t>Single </a:t>
            </a:r>
            <a:r>
              <a:rPr lang="pt-BR" sz="1800" i="1" dirty="0" err="1"/>
              <a:t>Side</a:t>
            </a:r>
            <a:r>
              <a:rPr lang="pt-BR" sz="1800" i="1" dirty="0"/>
              <a:t> Band </a:t>
            </a:r>
            <a:r>
              <a:rPr lang="pt-BR" sz="1800" i="1" dirty="0" err="1" smtClean="0"/>
              <a:t>with</a:t>
            </a:r>
            <a:r>
              <a:rPr lang="pt-BR" sz="1800" i="1" dirty="0" smtClean="0"/>
              <a:t> </a:t>
            </a:r>
            <a:r>
              <a:rPr lang="pt-BR" sz="1800" i="1" dirty="0" err="1" smtClean="0"/>
              <a:t>Supressed</a:t>
            </a:r>
            <a:r>
              <a:rPr lang="pt-BR" sz="1800" i="1" dirty="0" smtClean="0"/>
              <a:t> </a:t>
            </a:r>
            <a:r>
              <a:rPr lang="pt-BR" sz="1800" i="1" dirty="0"/>
              <a:t>Carrier</a:t>
            </a:r>
            <a:r>
              <a:rPr lang="pt-BR" sz="1800" dirty="0"/>
              <a:t>)</a:t>
            </a:r>
            <a:endParaRPr lang="pt-BR" dirty="0" smtClean="0"/>
          </a:p>
          <a:p>
            <a:pPr lvl="1"/>
            <a:r>
              <a:rPr lang="pt-BR" dirty="0" smtClean="0"/>
              <a:t>AM VSB 		</a:t>
            </a:r>
            <a:r>
              <a:rPr lang="pt-BR" sz="1800" dirty="0" smtClean="0"/>
              <a:t>(</a:t>
            </a:r>
            <a:r>
              <a:rPr lang="pt-BR" sz="1800" i="1" dirty="0" smtClean="0"/>
              <a:t>Vestigial </a:t>
            </a:r>
            <a:r>
              <a:rPr lang="pt-BR" sz="1800" i="1" dirty="0" err="1" smtClean="0"/>
              <a:t>Side</a:t>
            </a:r>
            <a:r>
              <a:rPr lang="pt-BR" sz="1800" i="1" dirty="0" smtClean="0"/>
              <a:t> Band</a:t>
            </a:r>
            <a:r>
              <a:rPr lang="pt-BR" sz="1800" dirty="0" smtClean="0"/>
              <a:t>)</a:t>
            </a:r>
            <a:endParaRPr lang="pt-BR" dirty="0" smtClean="0"/>
          </a:p>
          <a:p>
            <a:endParaRPr lang="pt-BR" b="1" dirty="0" smtClean="0"/>
          </a:p>
          <a:p>
            <a:r>
              <a:rPr lang="pt-BR" b="1" dirty="0" smtClean="0"/>
              <a:t>Modulação em Ângulo</a:t>
            </a:r>
          </a:p>
          <a:p>
            <a:pPr lvl="1"/>
            <a:r>
              <a:rPr lang="pt-BR" dirty="0" smtClean="0"/>
              <a:t>Frequência: FM</a:t>
            </a:r>
          </a:p>
          <a:p>
            <a:pPr lvl="1"/>
            <a:r>
              <a:rPr lang="pt-BR" dirty="0" smtClean="0"/>
              <a:t>Fase: PM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Cláudio A. Fleury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6</a:t>
            </a:fld>
            <a:endParaRPr lang="pt-BR"/>
          </a:p>
        </p:txBody>
      </p:sp>
      <p:pic>
        <p:nvPicPr>
          <p:cNvPr id="2054" name="Picture 6" descr="http://www.comunicacao.pro.br/setepontos/Tak_AM_02F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283962"/>
            <a:ext cx="5319192" cy="216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716016" y="3646765"/>
            <a:ext cx="43110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LcParenBoth"/>
            </a:pPr>
            <a:r>
              <a:rPr lang="pt-BR" sz="1200" dirty="0" smtClean="0"/>
              <a:t>Sinal </a:t>
            </a:r>
            <a:r>
              <a:rPr lang="pt-BR" sz="1200" dirty="0"/>
              <a:t>de RF modulado com um tom monofônico (nota "dó</a:t>
            </a:r>
            <a:r>
              <a:rPr lang="pt-BR" sz="1200" dirty="0" smtClean="0"/>
              <a:t>")</a:t>
            </a:r>
          </a:p>
          <a:p>
            <a:pPr marL="342900" indent="-342900">
              <a:buAutoNum type="alphaLcParenBoth"/>
            </a:pPr>
            <a:r>
              <a:rPr lang="pt-BR" sz="1200" dirty="0" smtClean="0"/>
              <a:t>Sinal de </a:t>
            </a:r>
            <a:r>
              <a:rPr lang="pt-BR" sz="1200" dirty="0"/>
              <a:t>RF modulado com um sinal de áudio </a:t>
            </a:r>
            <a:r>
              <a:rPr lang="pt-BR" sz="1200" dirty="0" smtClean="0"/>
              <a:t>complexo, </a:t>
            </a:r>
            <a:br>
              <a:rPr lang="pt-BR" sz="1200" dirty="0" smtClean="0"/>
            </a:br>
            <a:r>
              <a:rPr lang="pt-BR" sz="1200" dirty="0" smtClean="0"/>
              <a:t>com </a:t>
            </a:r>
            <a:r>
              <a:rPr lang="pt-BR" sz="1200" dirty="0"/>
              <a:t>5 kHz de banda passante.</a:t>
            </a:r>
          </a:p>
        </p:txBody>
      </p:sp>
      <p:pic>
        <p:nvPicPr>
          <p:cNvPr id="2060" name="Picture 12" descr="Resultado de imagem para am-vsb spectru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265" y="188640"/>
            <a:ext cx="1697831" cy="329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upo 9"/>
          <p:cNvGrpSpPr/>
          <p:nvPr/>
        </p:nvGrpSpPr>
        <p:grpSpPr>
          <a:xfrm>
            <a:off x="-14697" y="-16234"/>
            <a:ext cx="788079" cy="843818"/>
            <a:chOff x="-14697" y="-16234"/>
            <a:chExt cx="788079" cy="843818"/>
          </a:xfrm>
        </p:grpSpPr>
        <p:sp>
          <p:nvSpPr>
            <p:cNvPr id="8" name="Triângulo retângulo 7"/>
            <p:cNvSpPr/>
            <p:nvPr/>
          </p:nvSpPr>
          <p:spPr>
            <a:xfrm rot="5400000">
              <a:off x="-22762" y="31440"/>
              <a:ext cx="827584" cy="764704"/>
            </a:xfrm>
            <a:prstGeom prst="rtTriangl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36000" rIns="36000" rtlCol="0" anchor="ctr"/>
            <a:lstStyle/>
            <a:p>
              <a:pPr algn="ctr"/>
              <a:endParaRPr lang="pt-BR" b="1" dirty="0"/>
            </a:p>
          </p:txBody>
        </p:sp>
        <p:sp>
          <p:nvSpPr>
            <p:cNvPr id="9" name="Retângulo 8"/>
            <p:cNvSpPr/>
            <p:nvPr/>
          </p:nvSpPr>
          <p:spPr>
            <a:xfrm rot="18780000">
              <a:off x="-63449" y="32518"/>
              <a:ext cx="558454" cy="46095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 anchorCtr="0"/>
            <a:lstStyle/>
            <a:p>
              <a:pPr algn="ctr"/>
              <a:r>
                <a:rPr lang="pt-BR" b="1" dirty="0" smtClean="0"/>
                <a:t>AM</a:t>
              </a:r>
              <a:endParaRPr lang="pt-B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8951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de cantos arredondados 14"/>
          <p:cNvSpPr/>
          <p:nvPr/>
        </p:nvSpPr>
        <p:spPr>
          <a:xfrm>
            <a:off x="7524328" y="260648"/>
            <a:ext cx="1491434" cy="7920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24744"/>
            <a:ext cx="7931224" cy="5400600"/>
          </a:xfrm>
        </p:spPr>
        <p:txBody>
          <a:bodyPr>
            <a:noAutofit/>
          </a:bodyPr>
          <a:lstStyle/>
          <a:p>
            <a:r>
              <a:rPr lang="pt-BR" b="1" dirty="0" smtClean="0"/>
              <a:t>Largura de Banda de Transmissão de Sinal FM, </a:t>
            </a:r>
            <a:r>
              <a:rPr lang="pt-BR" b="1" i="1" dirty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B</a:t>
            </a:r>
            <a:r>
              <a:rPr lang="pt-BR" b="1" i="1" baseline="-25000" dirty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T </a:t>
            </a:r>
            <a:endParaRPr lang="pt-BR" b="1" i="1" baseline="-25000" dirty="0" smtClean="0">
              <a:latin typeface="Times New Roman" panose="02020603050405020304" pitchFamily="18" charset="0"/>
              <a:ea typeface="Cambria Math"/>
              <a:cs typeface="Times New Roman" panose="02020603050405020304" pitchFamily="18" charset="0"/>
            </a:endParaRPr>
          </a:p>
          <a:p>
            <a:pPr lvl="1"/>
            <a:r>
              <a:rPr lang="pt-BR" u="sng" dirty="0" smtClean="0"/>
              <a:t>Teoria</a:t>
            </a:r>
            <a:r>
              <a:rPr lang="pt-BR" dirty="0" smtClean="0"/>
              <a:t>: sinal FM tem infinitas frequências laterais </a:t>
            </a:r>
            <a:br>
              <a:rPr lang="pt-BR" dirty="0" smtClean="0"/>
            </a:br>
            <a:r>
              <a:rPr lang="pt-BR" dirty="0" smtClean="0"/>
              <a:t>	     </a:t>
            </a:r>
            <a:r>
              <a:rPr lang="pt-BR" dirty="0" smtClean="0">
                <a:sym typeface="Wingdings" panose="05000000000000000000" pitchFamily="2" charset="2"/>
              </a:rPr>
              <a:t> </a:t>
            </a:r>
            <a:r>
              <a:rPr lang="pt-BR" dirty="0" smtClean="0"/>
              <a:t>largura de banda é infinita em extensão</a:t>
            </a:r>
          </a:p>
          <a:p>
            <a:pPr lvl="1"/>
            <a:r>
              <a:rPr lang="pt-BR" u="sng" dirty="0" smtClean="0"/>
              <a:t>Prática</a:t>
            </a:r>
            <a:r>
              <a:rPr lang="pt-BR" dirty="0" smtClean="0"/>
              <a:t>: sinal FM </a:t>
            </a:r>
            <a:r>
              <a:rPr lang="pt-BR" dirty="0"/>
              <a:t>é </a:t>
            </a:r>
            <a:r>
              <a:rPr lang="pt-BR" dirty="0" smtClean="0"/>
              <a:t>efetivamente limitado </a:t>
            </a:r>
            <a:r>
              <a:rPr lang="pt-BR" dirty="0"/>
              <a:t>a um número de </a:t>
            </a:r>
            <a:r>
              <a:rPr lang="pt-BR" dirty="0" smtClean="0"/>
              <a:t>frequências </a:t>
            </a:r>
            <a:r>
              <a:rPr lang="pt-BR" dirty="0"/>
              <a:t>laterais </a:t>
            </a:r>
            <a:r>
              <a:rPr lang="pt-BR" dirty="0" smtClean="0"/>
              <a:t>significativas (depende da distorção desejada)</a:t>
            </a:r>
          </a:p>
          <a:p>
            <a:pPr lvl="1"/>
            <a:r>
              <a:rPr lang="pt-BR" b="1" dirty="0" smtClean="0">
                <a:solidFill>
                  <a:srgbClr val="0000FF"/>
                </a:solidFill>
              </a:rPr>
              <a:t>Regra de Carson </a:t>
            </a:r>
          </a:p>
          <a:p>
            <a:pPr lvl="2"/>
            <a:r>
              <a:rPr lang="pt-BR" dirty="0" smtClean="0"/>
              <a:t>Empírica (largura </a:t>
            </a:r>
            <a:r>
              <a:rPr lang="pt-BR" dirty="0"/>
              <a:t>de banda </a:t>
            </a:r>
            <a:r>
              <a:rPr lang="pt-BR" dirty="0" smtClean="0"/>
              <a:t>com 98</a:t>
            </a:r>
            <a:r>
              <a:rPr lang="pt-BR" dirty="0"/>
              <a:t>% </a:t>
            </a:r>
            <a:r>
              <a:rPr lang="pt-BR" dirty="0" smtClean="0"/>
              <a:t>da potência total)</a:t>
            </a:r>
          </a:p>
          <a:p>
            <a:pPr lvl="2"/>
            <a:r>
              <a:rPr lang="pt-BR" b="1" i="1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B</a:t>
            </a:r>
            <a:r>
              <a:rPr lang="pt-BR" b="1" i="1" baseline="-25000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T</a:t>
            </a:r>
            <a:r>
              <a:rPr lang="pt-BR" dirty="0" smtClean="0">
                <a:ea typeface="Cambria Math"/>
              </a:rPr>
              <a:t>  gerado </a:t>
            </a:r>
            <a:r>
              <a:rPr lang="pt-BR" dirty="0">
                <a:ea typeface="Cambria Math"/>
              </a:rPr>
              <a:t>por </a:t>
            </a:r>
            <a:r>
              <a:rPr lang="pt-BR" dirty="0" smtClean="0">
                <a:ea typeface="Cambria Math"/>
              </a:rPr>
              <a:t>um sinal modulante </a:t>
            </a:r>
            <a:r>
              <a:rPr lang="pt-BR" dirty="0">
                <a:ea typeface="Cambria Math"/>
              </a:rPr>
              <a:t>de </a:t>
            </a:r>
            <a:r>
              <a:rPr lang="pt-BR" dirty="0" smtClean="0">
                <a:ea typeface="Cambria Math"/>
              </a:rPr>
              <a:t>tom único </a:t>
            </a:r>
            <a:r>
              <a:rPr lang="pt-BR" dirty="0">
                <a:ea typeface="Cambria Math"/>
              </a:rPr>
              <a:t>e </a:t>
            </a:r>
            <a:r>
              <a:rPr lang="pt-BR" dirty="0" smtClean="0">
                <a:ea typeface="Cambria Math"/>
              </a:rPr>
              <a:t>frequência </a:t>
            </a:r>
            <a:r>
              <a:rPr lang="pt-BR" i="1" dirty="0" err="1" smtClean="0">
                <a:ea typeface="Cambria Math"/>
              </a:rPr>
              <a:t>f</a:t>
            </a:r>
            <a:r>
              <a:rPr lang="pt-BR" i="1" baseline="-25000" dirty="0" err="1" smtClean="0">
                <a:ea typeface="Cambria Math"/>
              </a:rPr>
              <a:t>m</a:t>
            </a:r>
            <a:endParaRPr lang="pt-BR" i="1" baseline="-25000" dirty="0" smtClean="0">
              <a:ea typeface="Cambria Math"/>
            </a:endParaRPr>
          </a:p>
          <a:p>
            <a:pPr lvl="2"/>
            <a:endParaRPr lang="pt-BR" dirty="0" smtClean="0">
              <a:ea typeface="Cambria Math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Modulação Analógica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520259"/>
            <a:ext cx="802432" cy="365125"/>
          </a:xfrm>
        </p:spPr>
        <p:txBody>
          <a:bodyPr/>
          <a:lstStyle/>
          <a:p>
            <a:r>
              <a:rPr lang="pt-BR" dirty="0" smtClean="0"/>
              <a:t>Mai/2016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Cláudio A. Fleury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60</a:t>
            </a:fld>
            <a:endParaRPr lang="pt-BR"/>
          </a:p>
        </p:txBody>
      </p:sp>
      <p:grpSp>
        <p:nvGrpSpPr>
          <p:cNvPr id="10" name="Grupo 9"/>
          <p:cNvGrpSpPr/>
          <p:nvPr/>
        </p:nvGrpSpPr>
        <p:grpSpPr>
          <a:xfrm>
            <a:off x="-14697" y="-16234"/>
            <a:ext cx="788079" cy="843818"/>
            <a:chOff x="-14697" y="-16234"/>
            <a:chExt cx="788079" cy="843818"/>
          </a:xfrm>
          <a:solidFill>
            <a:srgbClr val="002060"/>
          </a:solidFill>
        </p:grpSpPr>
        <p:sp>
          <p:nvSpPr>
            <p:cNvPr id="8" name="Triângulo retângulo 7"/>
            <p:cNvSpPr/>
            <p:nvPr/>
          </p:nvSpPr>
          <p:spPr>
            <a:xfrm rot="5400000">
              <a:off x="-22762" y="31440"/>
              <a:ext cx="827584" cy="764704"/>
            </a:xfrm>
            <a:prstGeom prst="rt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36000" rIns="36000" rtlCol="0" anchor="ctr"/>
            <a:lstStyle/>
            <a:p>
              <a:pPr algn="ctr"/>
              <a:endParaRPr lang="pt-BR" b="1" dirty="0"/>
            </a:p>
          </p:txBody>
        </p:sp>
        <p:sp>
          <p:nvSpPr>
            <p:cNvPr id="9" name="Retângulo 8"/>
            <p:cNvSpPr/>
            <p:nvPr/>
          </p:nvSpPr>
          <p:spPr>
            <a:xfrm rot="18780000">
              <a:off x="-63449" y="32518"/>
              <a:ext cx="558454" cy="460950"/>
            </a:xfrm>
            <a:prstGeom prst="rect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 anchorCtr="0"/>
            <a:lstStyle/>
            <a:p>
              <a:pPr algn="ctr"/>
              <a:r>
                <a:rPr lang="pt-BR" b="1" dirty="0" smtClean="0"/>
                <a:t>FM</a:t>
              </a:r>
              <a:endParaRPr lang="pt-BR" b="1" dirty="0"/>
            </a:p>
          </p:txBody>
        </p:sp>
      </p:grpSp>
      <p:sp>
        <p:nvSpPr>
          <p:cNvPr id="7" name="CaixaDeTexto 6"/>
          <p:cNvSpPr txBox="1"/>
          <p:nvPr/>
        </p:nvSpPr>
        <p:spPr>
          <a:xfrm>
            <a:off x="6158527" y="3933056"/>
            <a:ext cx="280596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l-GR" sz="1400" dirty="0" smtClean="0">
                <a:solidFill>
                  <a:schemeClr val="bg1">
                    <a:lumMod val="50000"/>
                  </a:schemeClr>
                </a:solidFill>
              </a:rPr>
              <a:t>Δ</a:t>
            </a: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</a:rPr>
              <a:t>f é o desvio de frequência</a:t>
            </a:r>
          </a:p>
          <a:p>
            <a:pPr>
              <a:lnSpc>
                <a:spcPct val="150000"/>
              </a:lnSpc>
            </a:pPr>
            <a:r>
              <a:rPr lang="el-GR" sz="1400" dirty="0" smtClean="0">
                <a:solidFill>
                  <a:schemeClr val="bg1">
                    <a:lumMod val="50000"/>
                  </a:schemeClr>
                </a:solidFill>
              </a:rPr>
              <a:t>β</a:t>
            </a: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</a:rPr>
              <a:t> é o índice de modulação</a:t>
            </a:r>
          </a:p>
          <a:p>
            <a:pPr>
              <a:lnSpc>
                <a:spcPct val="150000"/>
              </a:lnSpc>
            </a:pPr>
            <a:r>
              <a:rPr lang="pt-BR" sz="1400" i="1" dirty="0" err="1" smtClean="0">
                <a:solidFill>
                  <a:schemeClr val="bg1">
                    <a:lumMod val="50000"/>
                  </a:schemeClr>
                </a:solidFill>
              </a:rPr>
              <a:t>f</a:t>
            </a:r>
            <a:r>
              <a:rPr lang="pt-BR" sz="1400" i="1" baseline="-25000" dirty="0" err="1" smtClean="0">
                <a:solidFill>
                  <a:schemeClr val="bg1">
                    <a:lumMod val="50000"/>
                  </a:schemeClr>
                </a:solidFill>
              </a:rPr>
              <a:t>m</a:t>
            </a: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</a:rPr>
              <a:t> é a freq. máx. do sinal modulante</a:t>
            </a:r>
          </a:p>
        </p:txBody>
      </p:sp>
      <p:sp>
        <p:nvSpPr>
          <p:cNvPr id="11" name="Chave esquerda 10"/>
          <p:cNvSpPr/>
          <p:nvPr/>
        </p:nvSpPr>
        <p:spPr>
          <a:xfrm>
            <a:off x="6014511" y="3951347"/>
            <a:ext cx="144016" cy="1061829"/>
          </a:xfrm>
          <a:prstGeom prst="leftBrace">
            <a:avLst>
              <a:gd name="adj1" fmla="val 226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1144996" y="4215361"/>
                <a:ext cx="4900444" cy="5338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pt-BR" b="0" i="1" smtClean="0"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a:rPr lang="pt-BR" b="0" i="1" smtClean="0">
                        <a:latin typeface="Cambria Math"/>
                        <a:ea typeface="Cambria Math"/>
                      </a:rPr>
                      <m:t>≈2(∆</m:t>
                    </m:r>
                    <m:r>
                      <a:rPr lang="pt-BR" b="0" i="1" smtClean="0">
                        <a:latin typeface="Cambria Math"/>
                        <a:ea typeface="Cambria Math"/>
                      </a:rPr>
                      <m:t>𝑓</m:t>
                    </m:r>
                    <m:r>
                      <a:rPr lang="pt-BR" b="0" i="1" smtClean="0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pt-B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pt-BR" i="1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pt-BR" b="0" i="1" smtClean="0">
                        <a:latin typeface="Cambria Math"/>
                      </a:rPr>
                      <m:t>)=2</m:t>
                    </m:r>
                    <m:sSub>
                      <m:sSubPr>
                        <m:ctrlPr>
                          <a:rPr lang="pt-B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pt-BR" b="0" i="1" smtClean="0">
                            <a:latin typeface="Cambria Math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pt-B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𝛽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+1</m:t>
                        </m:r>
                      </m:e>
                    </m:d>
                    <m:r>
                      <a:rPr lang="pt-BR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pt-BR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/>
                        <a:ea typeface="Cambria Math"/>
                      </a:rPr>
                      <m:t>2∆</m:t>
                    </m:r>
                    <m:r>
                      <a:rPr lang="pt-BR" i="1">
                        <a:latin typeface="Cambria Math"/>
                        <a:ea typeface="Cambria Math"/>
                      </a:rPr>
                      <m:t>𝑓</m:t>
                    </m:r>
                    <m:d>
                      <m:dPr>
                        <m:ctrlPr>
                          <a:rPr lang="pt-BR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1+</m:t>
                        </m:r>
                        <m:f>
                          <m:fPr>
                            <m:ctrlPr>
                              <a:rPr lang="pt-BR" i="1" smtClean="0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pt-BR" i="1" smtClean="0">
                                <a:latin typeface="Cambria Math"/>
                                <a:ea typeface="Cambria Math"/>
                              </a:rPr>
                              <m:t>𝛽</m:t>
                            </m:r>
                          </m:den>
                        </m:f>
                      </m:e>
                    </m:d>
                  </m:oMath>
                </a14:m>
                <a:endParaRPr lang="pt-BR" dirty="0" smtClean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996" y="4215361"/>
                <a:ext cx="4900444" cy="533800"/>
              </a:xfrm>
              <a:prstGeom prst="rect">
                <a:avLst/>
              </a:prstGeom>
              <a:blipFill rotWithShape="1">
                <a:blip r:embed="rId2"/>
                <a:stretch>
                  <a:fillRect b="-56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7877213" y="513101"/>
                <a:ext cx="785664" cy="5396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solidFill>
                            <a:srgbClr val="0000FF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pt-BR" sz="1400" b="0" i="1" smtClean="0">
                          <a:solidFill>
                            <a:srgbClr val="0000FF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pt-BR" sz="14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pt-BR" sz="14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pt-BR" sz="14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𝑓</m:t>
                          </m:r>
                        </m:num>
                        <m:den>
                          <m:sSub>
                            <m:sSubPr>
                              <m:ctrlPr>
                                <a:rPr lang="pt-BR" sz="1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1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BR" sz="1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sz="1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7213" y="513101"/>
                <a:ext cx="785664" cy="539635"/>
              </a:xfrm>
              <a:prstGeom prst="rect">
                <a:avLst/>
              </a:prstGeom>
              <a:blipFill rotWithShape="1">
                <a:blip r:embed="rId3"/>
                <a:stretch>
                  <a:fillRect b="-44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/>
          <p:cNvSpPr txBox="1"/>
          <p:nvPr/>
        </p:nvSpPr>
        <p:spPr>
          <a:xfrm>
            <a:off x="899593" y="4996333"/>
            <a:ext cx="6480720" cy="13849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BR" sz="1600" dirty="0" smtClean="0"/>
              <a:t>Diferente do AM, </a:t>
            </a:r>
            <a:r>
              <a:rPr lang="pt-BR" sz="1600" b="1" dirty="0" smtClean="0"/>
              <a:t>a potência do sinal modulado FM é constante</a:t>
            </a:r>
            <a:r>
              <a:rPr lang="pt-BR" sz="1600" dirty="0" smtClean="0"/>
              <a:t>, e igual à potência da portadora quando não há sinal modulante.  A </a:t>
            </a:r>
            <a:r>
              <a:rPr lang="pt-BR" sz="1600" b="1" dirty="0" smtClean="0"/>
              <a:t>potência da portadora é distribuída entre as bandas laterais </a:t>
            </a:r>
            <a:r>
              <a:rPr lang="pt-BR" sz="1600" dirty="0" smtClean="0"/>
              <a:t>quando aparece o sinal modulante. Por isso a amplitude da portadora diminui quando se aumenta o número de bandas laterais.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7524328" y="260648"/>
            <a:ext cx="1491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>
                <a:solidFill>
                  <a:srgbClr val="0000FF"/>
                </a:solidFill>
              </a:rPr>
              <a:t>Índice de Modulação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601" y="5294310"/>
            <a:ext cx="150495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tângulo 16"/>
          <p:cNvSpPr/>
          <p:nvPr/>
        </p:nvSpPr>
        <p:spPr>
          <a:xfrm>
            <a:off x="1144996" y="4215361"/>
            <a:ext cx="1842828" cy="533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339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de cantos arredondados 14"/>
          <p:cNvSpPr/>
          <p:nvPr/>
        </p:nvSpPr>
        <p:spPr>
          <a:xfrm>
            <a:off x="7524328" y="260648"/>
            <a:ext cx="1491434" cy="7920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24744"/>
            <a:ext cx="7931224" cy="5400600"/>
          </a:xfrm>
        </p:spPr>
        <p:txBody>
          <a:bodyPr>
            <a:noAutofit/>
          </a:bodyPr>
          <a:lstStyle/>
          <a:p>
            <a:r>
              <a:rPr lang="pt-BR" b="1" dirty="0" smtClean="0"/>
              <a:t>Largura de Banda de Transmissão de Sinal FM, </a:t>
            </a:r>
            <a:r>
              <a:rPr lang="pt-BR" b="1" i="1" dirty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B</a:t>
            </a:r>
            <a:r>
              <a:rPr lang="pt-BR" b="1" i="1" baseline="-25000" dirty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T </a:t>
            </a:r>
            <a:endParaRPr lang="pt-BR" b="1" i="1" baseline="-25000" dirty="0" smtClean="0">
              <a:latin typeface="Times New Roman" panose="02020603050405020304" pitchFamily="18" charset="0"/>
              <a:ea typeface="Cambria Math"/>
              <a:cs typeface="Times New Roman" panose="02020603050405020304" pitchFamily="18" charset="0"/>
            </a:endParaRPr>
          </a:p>
          <a:p>
            <a:pPr lvl="1"/>
            <a:r>
              <a:rPr lang="pt-BR" dirty="0"/>
              <a:t>Regra de Carson </a:t>
            </a:r>
            <a:r>
              <a:rPr lang="pt-BR" dirty="0" smtClean="0"/>
              <a:t>nem sempre fornece boa estimativa da largura de banda para sistemas de comunicação usando FM-FL</a:t>
            </a:r>
          </a:p>
          <a:p>
            <a:pPr lvl="1"/>
            <a:r>
              <a:rPr lang="pt-BR" dirty="0" smtClean="0"/>
              <a:t>Estimativa mais precisa:    </a:t>
            </a:r>
            <a:r>
              <a:rPr lang="pt-BR" b="1" i="1" dirty="0" smtClean="0">
                <a:solidFill>
                  <a:srgbClr val="0000FF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B</a:t>
            </a:r>
            <a:r>
              <a:rPr lang="pt-BR" b="1" i="1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T</a:t>
            </a:r>
            <a:r>
              <a:rPr lang="pt-BR" b="1" dirty="0" smtClean="0">
                <a:solidFill>
                  <a:srgbClr val="0000FF"/>
                </a:solidFill>
              </a:rPr>
              <a:t> = </a:t>
            </a:r>
            <a:r>
              <a:rPr lang="pt-BR" b="1" i="1" dirty="0" smtClean="0">
                <a:solidFill>
                  <a:srgbClr val="0000FF"/>
                </a:solidFill>
              </a:rPr>
              <a:t>2n</a:t>
            </a:r>
            <a:r>
              <a:rPr lang="pt-BR" b="1" baseline="-25000" dirty="0" smtClean="0">
                <a:solidFill>
                  <a:srgbClr val="0000FF"/>
                </a:solidFill>
              </a:rPr>
              <a:t>máx</a:t>
            </a:r>
            <a:r>
              <a:rPr lang="pt-BR" b="1" dirty="0" smtClean="0">
                <a:solidFill>
                  <a:srgbClr val="0000FF"/>
                </a:solidFill>
              </a:rPr>
              <a:t> </a:t>
            </a:r>
            <a:r>
              <a:rPr lang="pt-BR" b="1" i="1" dirty="0" err="1" smtClean="0">
                <a:solidFill>
                  <a:srgbClr val="0000FF"/>
                </a:solidFill>
              </a:rPr>
              <a:t>f</a:t>
            </a:r>
            <a:r>
              <a:rPr lang="pt-BR" b="1" i="1" baseline="-25000" dirty="0" err="1" smtClean="0">
                <a:solidFill>
                  <a:srgbClr val="0000FF"/>
                </a:solidFill>
              </a:rPr>
              <a:t>m</a:t>
            </a:r>
            <a:r>
              <a:rPr lang="pt-BR" dirty="0" smtClean="0"/>
              <a:t> </a:t>
            </a:r>
            <a:br>
              <a:rPr lang="pt-BR" dirty="0" smtClean="0"/>
            </a:br>
            <a:r>
              <a:rPr lang="pt-BR" dirty="0" smtClean="0"/>
              <a:t>   onde:    </a:t>
            </a:r>
            <a:r>
              <a:rPr lang="pt-BR" i="1" dirty="0" err="1" smtClean="0"/>
              <a:t>f</a:t>
            </a:r>
            <a:r>
              <a:rPr lang="pt-BR" i="1" baseline="-25000" dirty="0" err="1" smtClean="0"/>
              <a:t>m</a:t>
            </a:r>
            <a:r>
              <a:rPr lang="pt-BR" i="1" dirty="0" smtClean="0"/>
              <a:t> </a:t>
            </a:r>
            <a:r>
              <a:rPr lang="pt-BR" dirty="0"/>
              <a:t>é a </a:t>
            </a:r>
            <a:r>
              <a:rPr lang="pt-BR" dirty="0" smtClean="0"/>
              <a:t>frequência modulante máxima, </a:t>
            </a:r>
            <a:br>
              <a:rPr lang="pt-BR" dirty="0" smtClean="0"/>
            </a:br>
            <a:r>
              <a:rPr lang="pt-BR" dirty="0" smtClean="0"/>
              <a:t>                 </a:t>
            </a:r>
            <a:r>
              <a:rPr lang="pt-BR" i="1" dirty="0" err="1" smtClean="0"/>
              <a:t>n</a:t>
            </a:r>
            <a:r>
              <a:rPr lang="pt-BR" baseline="-25000" dirty="0" err="1" smtClean="0"/>
              <a:t>máx</a:t>
            </a:r>
            <a:r>
              <a:rPr lang="pt-BR" dirty="0" smtClean="0"/>
              <a:t> </a:t>
            </a:r>
            <a:r>
              <a:rPr lang="pt-BR" dirty="0"/>
              <a:t>é o maior </a:t>
            </a:r>
            <a:r>
              <a:rPr lang="pt-BR" dirty="0" smtClean="0"/>
              <a:t>inteiro que satisfaz |</a:t>
            </a:r>
            <a:r>
              <a:rPr lang="pt-BR" i="1" dirty="0" err="1"/>
              <a:t>J</a:t>
            </a:r>
            <a:r>
              <a:rPr lang="pt-BR" i="1" baseline="-25000" dirty="0" err="1"/>
              <a:t>n</a:t>
            </a:r>
            <a:r>
              <a:rPr lang="pt-BR" dirty="0"/>
              <a:t>(β)| &gt; </a:t>
            </a:r>
            <a:r>
              <a:rPr lang="pt-BR" dirty="0" smtClean="0"/>
              <a:t>0,01</a:t>
            </a:r>
          </a:p>
          <a:p>
            <a:pPr lvl="2"/>
            <a:r>
              <a:rPr lang="pt-BR" dirty="0" smtClean="0"/>
              <a:t>O </a:t>
            </a:r>
            <a:r>
              <a:rPr lang="pt-BR" dirty="0"/>
              <a:t>valor de </a:t>
            </a:r>
            <a:r>
              <a:rPr lang="pt-BR" i="1" dirty="0" err="1"/>
              <a:t>n</a:t>
            </a:r>
            <a:r>
              <a:rPr lang="pt-BR" baseline="-25000" dirty="0" err="1"/>
              <a:t>máx</a:t>
            </a:r>
            <a:r>
              <a:rPr lang="pt-BR" baseline="-25000" dirty="0"/>
              <a:t> </a:t>
            </a:r>
            <a:r>
              <a:rPr lang="pt-BR" baseline="-25000" dirty="0" smtClean="0"/>
              <a:t> </a:t>
            </a:r>
            <a:r>
              <a:rPr lang="pt-BR" dirty="0" smtClean="0"/>
              <a:t>varia </a:t>
            </a:r>
            <a:r>
              <a:rPr lang="pt-BR" dirty="0"/>
              <a:t>com o índice de modulação β </a:t>
            </a:r>
            <a:r>
              <a:rPr lang="pt-BR" dirty="0" smtClean="0"/>
              <a:t>e pode </a:t>
            </a:r>
            <a:r>
              <a:rPr lang="pt-BR" dirty="0"/>
              <a:t>ser determinado </a:t>
            </a:r>
            <a:r>
              <a:rPr lang="pt-BR" dirty="0" smtClean="0"/>
              <a:t>a partir dos </a:t>
            </a:r>
            <a:r>
              <a:rPr lang="pt-BR" dirty="0"/>
              <a:t>valores tabulados da função de Bessel </a:t>
            </a:r>
            <a:r>
              <a:rPr lang="pt-BR" i="1" dirty="0" err="1"/>
              <a:t>J</a:t>
            </a:r>
            <a:r>
              <a:rPr lang="pt-BR" i="1" baseline="-25000" dirty="0" err="1"/>
              <a:t>n</a:t>
            </a:r>
            <a:r>
              <a:rPr lang="pt-BR" dirty="0"/>
              <a:t>(β)</a:t>
            </a:r>
            <a:br>
              <a:rPr lang="pt-BR" dirty="0"/>
            </a:br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Modulação Analógica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520259"/>
            <a:ext cx="802432" cy="365125"/>
          </a:xfrm>
        </p:spPr>
        <p:txBody>
          <a:bodyPr/>
          <a:lstStyle/>
          <a:p>
            <a:r>
              <a:rPr lang="pt-BR" dirty="0" smtClean="0"/>
              <a:t>Mai/2016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Cláudio A. Fleury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61</a:t>
            </a:fld>
            <a:endParaRPr lang="pt-BR"/>
          </a:p>
        </p:txBody>
      </p:sp>
      <p:grpSp>
        <p:nvGrpSpPr>
          <p:cNvPr id="10" name="Grupo 9"/>
          <p:cNvGrpSpPr/>
          <p:nvPr/>
        </p:nvGrpSpPr>
        <p:grpSpPr>
          <a:xfrm>
            <a:off x="-14697" y="-16234"/>
            <a:ext cx="788079" cy="843818"/>
            <a:chOff x="-14697" y="-16234"/>
            <a:chExt cx="788079" cy="843818"/>
          </a:xfrm>
          <a:solidFill>
            <a:srgbClr val="002060"/>
          </a:solidFill>
        </p:grpSpPr>
        <p:sp>
          <p:nvSpPr>
            <p:cNvPr id="8" name="Triângulo retângulo 7"/>
            <p:cNvSpPr/>
            <p:nvPr/>
          </p:nvSpPr>
          <p:spPr>
            <a:xfrm rot="5400000">
              <a:off x="-22762" y="31440"/>
              <a:ext cx="827584" cy="764704"/>
            </a:xfrm>
            <a:prstGeom prst="rt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36000" rIns="36000" rtlCol="0" anchor="ctr"/>
            <a:lstStyle/>
            <a:p>
              <a:pPr algn="ctr"/>
              <a:endParaRPr lang="pt-BR" b="1" dirty="0"/>
            </a:p>
          </p:txBody>
        </p:sp>
        <p:sp>
          <p:nvSpPr>
            <p:cNvPr id="9" name="Retângulo 8"/>
            <p:cNvSpPr/>
            <p:nvPr/>
          </p:nvSpPr>
          <p:spPr>
            <a:xfrm rot="18780000">
              <a:off x="-63449" y="32518"/>
              <a:ext cx="558454" cy="460950"/>
            </a:xfrm>
            <a:prstGeom prst="rect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 anchorCtr="0"/>
            <a:lstStyle/>
            <a:p>
              <a:pPr algn="ctr"/>
              <a:r>
                <a:rPr lang="pt-BR" b="1" dirty="0" smtClean="0"/>
                <a:t>FM</a:t>
              </a:r>
              <a:endParaRPr lang="pt-BR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7877213" y="513101"/>
                <a:ext cx="785664" cy="5396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solidFill>
                            <a:srgbClr val="0000FF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pt-BR" sz="1400" b="0" i="1" smtClean="0">
                          <a:solidFill>
                            <a:srgbClr val="0000FF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pt-BR" sz="14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pt-BR" sz="14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pt-BR" sz="14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𝑓</m:t>
                          </m:r>
                        </m:num>
                        <m:den>
                          <m:sSub>
                            <m:sSubPr>
                              <m:ctrlPr>
                                <a:rPr lang="pt-BR" sz="1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1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BR" sz="1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sz="1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7213" y="513101"/>
                <a:ext cx="785664" cy="539635"/>
              </a:xfrm>
              <a:prstGeom prst="rect">
                <a:avLst/>
              </a:prstGeom>
              <a:blipFill rotWithShape="1">
                <a:blip r:embed="rId2"/>
                <a:stretch>
                  <a:fillRect b="-44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ixaDeTexto 11"/>
          <p:cNvSpPr txBox="1"/>
          <p:nvPr/>
        </p:nvSpPr>
        <p:spPr>
          <a:xfrm>
            <a:off x="7524328" y="260648"/>
            <a:ext cx="1491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>
                <a:solidFill>
                  <a:srgbClr val="0000FF"/>
                </a:solidFill>
              </a:rPr>
              <a:t>Índice de Modulação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09" y="3861048"/>
            <a:ext cx="7665835" cy="2655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165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467544" y="2276872"/>
            <a:ext cx="7272808" cy="4248471"/>
            <a:chOff x="1100138" y="1085850"/>
            <a:chExt cx="6943725" cy="4686300"/>
          </a:xfrm>
        </p:grpSpPr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0138" y="1085850"/>
              <a:ext cx="6943725" cy="4686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1" name="Conector reto 10"/>
            <p:cNvCxnSpPr/>
            <p:nvPr/>
          </p:nvCxnSpPr>
          <p:spPr>
            <a:xfrm flipV="1">
              <a:off x="5500122" y="3865859"/>
              <a:ext cx="0" cy="1147317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/>
            <p:cNvCxnSpPr/>
            <p:nvPr/>
          </p:nvCxnSpPr>
          <p:spPr>
            <a:xfrm>
              <a:off x="1787636" y="3839997"/>
              <a:ext cx="3712487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24744"/>
                <a:ext cx="8410448" cy="5400600"/>
              </a:xfrm>
            </p:spPr>
            <p:txBody>
              <a:bodyPr>
                <a:noAutofit/>
              </a:bodyPr>
              <a:lstStyle/>
              <a:p>
                <a:r>
                  <a:rPr lang="pt-BR" b="1" dirty="0" smtClean="0"/>
                  <a:t>Largura de Banda de Transmissão de Sinal FM, </a:t>
                </a:r>
                <a:r>
                  <a:rPr lang="pt-BR" b="1" i="1" dirty="0">
                    <a:latin typeface="Times New Roman" panose="02020603050405020304" pitchFamily="18" charset="0"/>
                    <a:ea typeface="Cambria Math"/>
                    <a:cs typeface="Times New Roman" panose="02020603050405020304" pitchFamily="18" charset="0"/>
                  </a:rPr>
                  <a:t>B</a:t>
                </a:r>
                <a:r>
                  <a:rPr lang="pt-BR" b="1" i="1" baseline="-25000" dirty="0">
                    <a:latin typeface="Times New Roman" panose="02020603050405020304" pitchFamily="18" charset="0"/>
                    <a:ea typeface="Cambria Math"/>
                    <a:cs typeface="Times New Roman" panose="02020603050405020304" pitchFamily="18" charset="0"/>
                  </a:rPr>
                  <a:t>T </a:t>
                </a:r>
                <a:endParaRPr lang="pt-BR" b="1" i="1" baseline="-25000" dirty="0" smtClean="0">
                  <a:latin typeface="Times New Roman" panose="02020603050405020304" pitchFamily="18" charset="0"/>
                  <a:ea typeface="Cambria Math"/>
                  <a:cs typeface="Times New Roman" panose="02020603050405020304" pitchFamily="18" charset="0"/>
                </a:endParaRPr>
              </a:p>
              <a:p>
                <a:pPr lvl="1">
                  <a:spcAft>
                    <a:spcPts val="600"/>
                  </a:spcAft>
                </a:pPr>
                <a:r>
                  <a:rPr lang="pt-BR" dirty="0" smtClean="0"/>
                  <a:t>Exemplo 4.3</a:t>
                </a:r>
              </a:p>
              <a:p>
                <a:pPr lvl="2"/>
                <a:r>
                  <a:rPr lang="pt-BR" sz="1600" dirty="0" smtClean="0"/>
                  <a:t>Nos EUA, o FM comercial </a:t>
                </a:r>
                <a:r>
                  <a:rPr lang="pt-BR" sz="1600" dirty="0"/>
                  <a:t>por broadcasting </a:t>
                </a:r>
                <a:r>
                  <a:rPr lang="pt-BR" sz="1600" dirty="0" smtClean="0"/>
                  <a:t>tem o </a:t>
                </a:r>
                <a:r>
                  <a:rPr lang="pt-BR" sz="1600" dirty="0"/>
                  <a:t>desvio de </a:t>
                </a:r>
                <a:r>
                  <a:rPr lang="pt-BR" sz="1600" dirty="0" smtClean="0"/>
                  <a:t>frequência  </a:t>
                </a:r>
                <a:r>
                  <a:rPr lang="pt-BR" sz="1600" dirty="0" err="1" smtClean="0"/>
                  <a:t>Δ</a:t>
                </a:r>
                <a:r>
                  <a:rPr lang="pt-BR" sz="1600" i="1" dirty="0" err="1" smtClean="0"/>
                  <a:t>f</a:t>
                </a:r>
                <a:r>
                  <a:rPr lang="pt-BR" sz="1600" i="1" dirty="0" smtClean="0"/>
                  <a:t> </a:t>
                </a:r>
                <a:r>
                  <a:rPr lang="pt-BR" sz="1600" dirty="0" smtClean="0"/>
                  <a:t>limitado em </a:t>
                </a:r>
                <a:r>
                  <a:rPr lang="pt-BR" sz="1600" dirty="0"/>
                  <a:t>75 </a:t>
                </a:r>
                <a:r>
                  <a:rPr lang="pt-BR" sz="1600" dirty="0" smtClean="0"/>
                  <a:t>kHz, e a freq. máxima do sinal modulante </a:t>
                </a:r>
                <a:r>
                  <a:rPr lang="pt-BR" sz="1600" i="1" dirty="0" err="1" smtClean="0"/>
                  <a:t>f</a:t>
                </a:r>
                <a:r>
                  <a:rPr lang="pt-BR" sz="1600" i="1" baseline="-25000" dirty="0" err="1" smtClean="0"/>
                  <a:t>m</a:t>
                </a:r>
                <a:r>
                  <a:rPr lang="pt-BR" sz="1600" dirty="0" smtClean="0"/>
                  <a:t> = 15 kHz, logo:   </a:t>
                </a:r>
                <a:r>
                  <a:rPr lang="pt-BR" sz="1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</a:t>
                </a:r>
                <a:r>
                  <a:rPr lang="pt-BR" sz="1600" dirty="0" smtClean="0"/>
                  <a:t> = 75/15 = 5,0</a:t>
                </a:r>
                <a:r>
                  <a:rPr lang="pt-BR" sz="1600" dirty="0"/>
                  <a:t/>
                </a:r>
                <a:br>
                  <a:rPr lang="pt-BR" sz="1600" dirty="0"/>
                </a:br>
                <a:r>
                  <a:rPr lang="pt-BR" sz="1050" dirty="0"/>
                  <a:t/>
                </a:r>
                <a:br>
                  <a:rPr lang="pt-BR" sz="1050" dirty="0"/>
                </a:br>
                <a:r>
                  <a:rPr lang="pt-BR" dirty="0" smtClean="0"/>
                  <a:t>	</a:t>
                </a:r>
                <a:r>
                  <a:rPr lang="pt-BR" sz="1600" dirty="0" smtClean="0"/>
                  <a:t>Pela </a:t>
                </a:r>
                <a:r>
                  <a:rPr lang="pt-BR" sz="1600" b="1" dirty="0" smtClean="0"/>
                  <a:t>Regra de Carson</a:t>
                </a:r>
                <a:r>
                  <a:rPr lang="pt-BR" sz="1600" dirty="0" smtClean="0"/>
                  <a:t>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pt-BR" sz="1600" i="1"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a:rPr lang="pt-BR" sz="1600" i="1">
                        <a:latin typeface="Cambria Math"/>
                        <a:ea typeface="Cambria Math"/>
                      </a:rPr>
                      <m:t>≈2(∆</m:t>
                    </m:r>
                    <m:r>
                      <a:rPr lang="pt-BR" sz="1600" i="1">
                        <a:latin typeface="Cambria Math"/>
                        <a:ea typeface="Cambria Math"/>
                      </a:rPr>
                      <m:t>𝑓</m:t>
                    </m:r>
                    <m:r>
                      <a:rPr lang="pt-BR" sz="1600" i="1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pt-BR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pt-BR" sz="1600" i="1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pt-BR" sz="1600" i="1">
                        <a:latin typeface="Cambria Math"/>
                      </a:rPr>
                      <m:t>)</m:t>
                    </m:r>
                  </m:oMath>
                </a14:m>
                <a:r>
                  <a:rPr lang="pt-BR" sz="1600" dirty="0" smtClean="0"/>
                  <a:t> = 180 kHz</a:t>
                </a:r>
                <a:br>
                  <a:rPr lang="pt-BR" sz="1600" dirty="0" smtClean="0"/>
                </a:br>
                <a:r>
                  <a:rPr lang="pt-BR" sz="1600" dirty="0" smtClean="0"/>
                  <a:t>	Pela </a:t>
                </a:r>
                <a:r>
                  <a:rPr lang="pt-BR" sz="1600" b="1" dirty="0" smtClean="0"/>
                  <a:t>Curva Universal</a:t>
                </a:r>
                <a:r>
                  <a:rPr lang="pt-BR" sz="1600" dirty="0" smtClean="0"/>
                  <a:t>: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pt-BR" sz="1600" i="1"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a:rPr lang="pt-BR" sz="1600" b="0" i="1" smtClean="0">
                        <a:latin typeface="Cambria Math"/>
                      </a:rPr>
                      <m:t>/</m:t>
                    </m:r>
                    <m:r>
                      <a:rPr lang="pt-BR" sz="1600" i="1">
                        <a:latin typeface="Cambria Math"/>
                        <a:ea typeface="Cambria Math"/>
                      </a:rPr>
                      <m:t>∆</m:t>
                    </m:r>
                    <m:r>
                      <a:rPr lang="pt-BR" sz="1600" i="1">
                        <a:latin typeface="Cambria Math"/>
                        <a:ea typeface="Cambria Math"/>
                      </a:rPr>
                      <m:t>𝑓</m:t>
                    </m:r>
                    <m:r>
                      <a:rPr lang="pt-BR" sz="1600" i="1">
                        <a:latin typeface="Cambria Math"/>
                        <a:ea typeface="Cambria Math"/>
                      </a:rPr>
                      <m:t>≈3,2⟹</m:t>
                    </m:r>
                    <m:sSub>
                      <m:sSubPr>
                        <m:ctrlPr>
                          <a:rPr lang="pt-BR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pt-BR" sz="1600" i="1">
                            <a:latin typeface="Cambria Math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pt-BR" sz="1600" dirty="0" smtClean="0"/>
                  <a:t> = 240 kHz</a:t>
                </a:r>
                <a:br>
                  <a:rPr lang="pt-BR" sz="1600" dirty="0" smtClean="0"/>
                </a:br>
                <a:r>
                  <a:rPr lang="pt-BR" sz="1600" dirty="0" smtClean="0"/>
                  <a:t>	Oficial (FCC):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pt-BR" sz="1600" i="1"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a:rPr lang="pt-BR" sz="1600" i="1">
                        <a:latin typeface="Cambria Math"/>
                      </a:rPr>
                      <m:t> </m:t>
                    </m:r>
                  </m:oMath>
                </a14:m>
                <a:r>
                  <a:rPr lang="pt-BR" sz="1600" dirty="0" smtClean="0"/>
                  <a:t>= 200 kHz</a:t>
                </a:r>
                <a:r>
                  <a:rPr lang="pt-BR" sz="1600" dirty="0"/>
                  <a:t/>
                </a:r>
                <a:br>
                  <a:rPr lang="pt-BR" sz="1600" dirty="0"/>
                </a:b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24744"/>
                <a:ext cx="8410448" cy="5400600"/>
              </a:xfrm>
              <a:blipFill rotWithShape="1">
                <a:blip r:embed="rId3"/>
                <a:stretch>
                  <a:fillRect l="-942" t="-10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Modulação Analógica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520259"/>
            <a:ext cx="802432" cy="365125"/>
          </a:xfrm>
        </p:spPr>
        <p:txBody>
          <a:bodyPr/>
          <a:lstStyle/>
          <a:p>
            <a:r>
              <a:rPr lang="pt-BR" dirty="0" smtClean="0"/>
              <a:t>Mai/2016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Cláudio A. Fleury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62</a:t>
            </a:fld>
            <a:endParaRPr lang="pt-BR"/>
          </a:p>
        </p:txBody>
      </p:sp>
      <p:grpSp>
        <p:nvGrpSpPr>
          <p:cNvPr id="10" name="Grupo 9"/>
          <p:cNvGrpSpPr/>
          <p:nvPr/>
        </p:nvGrpSpPr>
        <p:grpSpPr>
          <a:xfrm>
            <a:off x="-14697" y="-16234"/>
            <a:ext cx="788079" cy="843818"/>
            <a:chOff x="-14697" y="-16234"/>
            <a:chExt cx="788079" cy="843818"/>
          </a:xfrm>
          <a:solidFill>
            <a:srgbClr val="002060"/>
          </a:solidFill>
        </p:grpSpPr>
        <p:sp>
          <p:nvSpPr>
            <p:cNvPr id="8" name="Triângulo retângulo 7"/>
            <p:cNvSpPr/>
            <p:nvPr/>
          </p:nvSpPr>
          <p:spPr>
            <a:xfrm rot="5400000">
              <a:off x="-22762" y="31440"/>
              <a:ext cx="827584" cy="764704"/>
            </a:xfrm>
            <a:prstGeom prst="rt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36000" rIns="36000" rtlCol="0" anchor="ctr"/>
            <a:lstStyle/>
            <a:p>
              <a:pPr algn="ctr"/>
              <a:endParaRPr lang="pt-BR" b="1" dirty="0"/>
            </a:p>
          </p:txBody>
        </p:sp>
        <p:sp>
          <p:nvSpPr>
            <p:cNvPr id="9" name="Retângulo 8"/>
            <p:cNvSpPr/>
            <p:nvPr/>
          </p:nvSpPr>
          <p:spPr>
            <a:xfrm rot="18780000">
              <a:off x="-63449" y="32518"/>
              <a:ext cx="558454" cy="460950"/>
            </a:xfrm>
            <a:prstGeom prst="rect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 anchorCtr="0"/>
            <a:lstStyle/>
            <a:p>
              <a:pPr algn="ctr"/>
              <a:r>
                <a:rPr lang="pt-BR" b="1" dirty="0" smtClean="0"/>
                <a:t>FM</a:t>
              </a:r>
              <a:endParaRPr lang="pt-BR" b="1" dirty="0"/>
            </a:p>
          </p:txBody>
        </p:sp>
      </p:grpSp>
      <p:grpSp>
        <p:nvGrpSpPr>
          <p:cNvPr id="25" name="Grupo 24"/>
          <p:cNvGrpSpPr/>
          <p:nvPr/>
        </p:nvGrpSpPr>
        <p:grpSpPr>
          <a:xfrm>
            <a:off x="7524328" y="260648"/>
            <a:ext cx="1491434" cy="792088"/>
            <a:chOff x="7524328" y="260648"/>
            <a:chExt cx="1491434" cy="792088"/>
          </a:xfrm>
        </p:grpSpPr>
        <p:sp>
          <p:nvSpPr>
            <p:cNvPr id="15" name="Retângulo de cantos arredondados 14"/>
            <p:cNvSpPr/>
            <p:nvPr/>
          </p:nvSpPr>
          <p:spPr>
            <a:xfrm>
              <a:off x="7524328" y="260648"/>
              <a:ext cx="1491434" cy="79208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tângulo 13"/>
                <p:cNvSpPr/>
                <p:nvPr/>
              </p:nvSpPr>
              <p:spPr>
                <a:xfrm>
                  <a:off x="7877213" y="513101"/>
                  <a:ext cx="785664" cy="5396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40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𝛽</m:t>
                        </m:r>
                        <m:r>
                          <a:rPr lang="pt-BR" sz="1400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=</m:t>
                        </m:r>
                        <m:f>
                          <m:fPr>
                            <m:ctrlPr>
                              <a:rPr lang="pt-BR" sz="14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pt-BR" sz="14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</a:rPr>
                              <m:t>∆</m:t>
                            </m:r>
                            <m:r>
                              <a:rPr lang="pt-BR" sz="14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pt-BR" sz="14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4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pt-BR" sz="14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pt-BR" sz="14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etângulo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7213" y="513101"/>
                  <a:ext cx="785664" cy="53963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4494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CaixaDeTexto 11"/>
            <p:cNvSpPr txBox="1"/>
            <p:nvPr/>
          </p:nvSpPr>
          <p:spPr>
            <a:xfrm>
              <a:off x="7524328" y="260648"/>
              <a:ext cx="1491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 smtClean="0">
                  <a:solidFill>
                    <a:srgbClr val="0000FF"/>
                  </a:solidFill>
                </a:rPr>
                <a:t>Índice de Modulação</a:t>
              </a:r>
            </a:p>
          </p:txBody>
        </p:sp>
      </p:grpSp>
      <p:sp>
        <p:nvSpPr>
          <p:cNvPr id="21" name="Retângulo 20"/>
          <p:cNvSpPr/>
          <p:nvPr/>
        </p:nvSpPr>
        <p:spPr>
          <a:xfrm rot="16200000">
            <a:off x="-2596686" y="3505408"/>
            <a:ext cx="54703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aseline="300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FM-FL (</a:t>
            </a:r>
            <a:r>
              <a:rPr lang="en-US" sz="1200" i="1" dirty="0" err="1" smtClean="0">
                <a:solidFill>
                  <a:schemeClr val="bg1">
                    <a:lumMod val="50000"/>
                  </a:schemeClr>
                </a:solidFill>
              </a:rPr>
              <a:t>WideBand</a:t>
            </a: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 FM – WBFM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): </a:t>
            </a:r>
            <a:r>
              <a:rPr lang="el-GR" sz="1200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</a:rPr>
              <a:t>β</a:t>
            </a:r>
            <a:r>
              <a:rPr lang="pt-BR" sz="1200" dirty="0" smtClean="0">
                <a:solidFill>
                  <a:schemeClr val="bg1">
                    <a:lumMod val="50000"/>
                  </a:schemeClr>
                </a:solidFill>
              </a:rPr>
              <a:t> &gt; 1,0 e 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FM-FE (</a:t>
            </a:r>
            <a:r>
              <a:rPr lang="pt-BR" sz="1200" i="1" dirty="0" err="1">
                <a:solidFill>
                  <a:schemeClr val="bg1">
                    <a:lumMod val="50000"/>
                  </a:schemeClr>
                </a:solidFill>
              </a:rPr>
              <a:t>Narrowband</a:t>
            </a:r>
            <a:r>
              <a:rPr lang="pt-BR" sz="1200" i="1" dirty="0">
                <a:solidFill>
                  <a:schemeClr val="bg1">
                    <a:lumMod val="50000"/>
                  </a:schemeClr>
                </a:solidFill>
              </a:rPr>
              <a:t> FM </a:t>
            </a:r>
            <a:r>
              <a:rPr lang="pt-BR" sz="1200" i="1" dirty="0" smtClean="0">
                <a:solidFill>
                  <a:schemeClr val="bg1">
                    <a:lumMod val="50000"/>
                  </a:schemeClr>
                </a:solidFill>
              </a:rPr>
              <a:t>- NBFM</a:t>
            </a:r>
            <a:r>
              <a:rPr lang="pt-BR" sz="1200" dirty="0" smtClean="0">
                <a:solidFill>
                  <a:schemeClr val="bg1">
                    <a:lumMod val="50000"/>
                  </a:schemeClr>
                </a:solidFill>
              </a:rPr>
              <a:t>) </a:t>
            </a:r>
            <a:r>
              <a:rPr lang="el-GR" sz="12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</a:rPr>
              <a:t>β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dirty="0" smtClean="0">
                <a:solidFill>
                  <a:schemeClr val="bg1">
                    <a:lumMod val="50000"/>
                  </a:schemeClr>
                </a:solidFill>
              </a:rPr>
              <a:t>&lt; 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1,0</a:t>
            </a:r>
          </a:p>
        </p:txBody>
      </p:sp>
      <p:grpSp>
        <p:nvGrpSpPr>
          <p:cNvPr id="30" name="Grupo 29"/>
          <p:cNvGrpSpPr/>
          <p:nvPr/>
        </p:nvGrpSpPr>
        <p:grpSpPr>
          <a:xfrm>
            <a:off x="7524328" y="1124744"/>
            <a:ext cx="1491434" cy="792088"/>
            <a:chOff x="7524328" y="260648"/>
            <a:chExt cx="1491434" cy="792088"/>
          </a:xfrm>
        </p:grpSpPr>
        <p:sp>
          <p:nvSpPr>
            <p:cNvPr id="31" name="Retângulo de cantos arredondados 30"/>
            <p:cNvSpPr/>
            <p:nvPr/>
          </p:nvSpPr>
          <p:spPr>
            <a:xfrm>
              <a:off x="7524328" y="260648"/>
              <a:ext cx="1491434" cy="79208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tângulo 31"/>
                <p:cNvSpPr/>
                <p:nvPr/>
              </p:nvSpPr>
              <p:spPr>
                <a:xfrm>
                  <a:off x="7571220" y="477932"/>
                  <a:ext cx="1403269" cy="5404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400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𝐷𝑅</m:t>
                        </m:r>
                        <m:r>
                          <a:rPr lang="pt-BR" sz="1400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=</m:t>
                        </m:r>
                        <m:f>
                          <m:fPr>
                            <m:ctrlPr>
                              <a:rPr lang="pt-BR" sz="14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pt-BR" sz="14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</a:rPr>
                              <m:t>𝑚</m:t>
                            </m:r>
                            <m:r>
                              <a:rPr lang="pt-BR" sz="14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</a:rPr>
                              <m:t>á</m:t>
                            </m:r>
                            <m:r>
                              <a:rPr lang="pt-BR" sz="14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</a:rPr>
                              <m:t>𝑥</m:t>
                            </m:r>
                            <m:r>
                              <a:rPr lang="pt-BR" sz="14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</a:rPr>
                              <m:t>(∆</m:t>
                            </m:r>
                            <m:r>
                              <a:rPr lang="pt-BR" sz="14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</a:rPr>
                              <m:t>𝑓</m:t>
                            </m:r>
                            <m:r>
                              <a:rPr lang="pt-BR" sz="14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num>
                          <m:den>
                            <m:r>
                              <a:rPr lang="pt-BR" sz="14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</a:rPr>
                              <m:t>𝑚</m:t>
                            </m:r>
                            <m:r>
                              <a:rPr lang="pt-BR" sz="14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</a:rPr>
                              <m:t>á</m:t>
                            </m:r>
                            <m:r>
                              <a:rPr lang="pt-BR" sz="14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</a:rPr>
                              <m:t>𝑥</m:t>
                            </m:r>
                            <m:r>
                              <a:rPr lang="pt-BR" sz="14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pt-BR" sz="14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4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pt-BR" sz="14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pt-BR" sz="14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pt-BR" sz="14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tângulo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1220" y="477932"/>
                  <a:ext cx="1403269" cy="540469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4494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CaixaDeTexto 32"/>
            <p:cNvSpPr txBox="1"/>
            <p:nvPr/>
          </p:nvSpPr>
          <p:spPr>
            <a:xfrm>
              <a:off x="7668344" y="260648"/>
              <a:ext cx="11993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 smtClean="0">
                  <a:solidFill>
                    <a:srgbClr val="0000FF"/>
                  </a:solidFill>
                </a:rPr>
                <a:t>Razão de Desvio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601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Imagem relacionad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1893048" y="2819038"/>
            <a:ext cx="5537461" cy="159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Resultado de imagem para commercial FM stereo spectr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440" y="4257977"/>
            <a:ext cx="6162675" cy="155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199" y="1124744"/>
            <a:ext cx="8205677" cy="5400600"/>
          </a:xfrm>
        </p:spPr>
        <p:txBody>
          <a:bodyPr>
            <a:noAutofit/>
          </a:bodyPr>
          <a:lstStyle/>
          <a:p>
            <a:r>
              <a:rPr lang="pt-BR" b="1" dirty="0" smtClean="0"/>
              <a:t>Divisão do Espectro FM Comercial</a:t>
            </a:r>
            <a:endParaRPr lang="pt-BR" b="1" i="1" baseline="-25000" dirty="0" smtClean="0">
              <a:latin typeface="Times New Roman" panose="02020603050405020304" pitchFamily="18" charset="0"/>
              <a:ea typeface="Cambria Math"/>
              <a:cs typeface="Times New Roman" panose="02020603050405020304" pitchFamily="18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Modulação Analógica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520259"/>
            <a:ext cx="802432" cy="365125"/>
          </a:xfrm>
        </p:spPr>
        <p:txBody>
          <a:bodyPr/>
          <a:lstStyle/>
          <a:p>
            <a:r>
              <a:rPr lang="pt-BR" dirty="0" smtClean="0"/>
              <a:t>Mai/2016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Cláudio A. Fleury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63</a:t>
            </a:fld>
            <a:endParaRPr lang="pt-BR"/>
          </a:p>
        </p:txBody>
      </p:sp>
      <p:grpSp>
        <p:nvGrpSpPr>
          <p:cNvPr id="10" name="Grupo 9"/>
          <p:cNvGrpSpPr/>
          <p:nvPr/>
        </p:nvGrpSpPr>
        <p:grpSpPr>
          <a:xfrm>
            <a:off x="-14697" y="-16234"/>
            <a:ext cx="788079" cy="843818"/>
            <a:chOff x="-14697" y="-16234"/>
            <a:chExt cx="788079" cy="843818"/>
          </a:xfrm>
          <a:solidFill>
            <a:srgbClr val="002060"/>
          </a:solidFill>
        </p:grpSpPr>
        <p:sp>
          <p:nvSpPr>
            <p:cNvPr id="8" name="Triângulo retângulo 7"/>
            <p:cNvSpPr/>
            <p:nvPr/>
          </p:nvSpPr>
          <p:spPr>
            <a:xfrm rot="5400000">
              <a:off x="-22762" y="31440"/>
              <a:ext cx="827584" cy="764704"/>
            </a:xfrm>
            <a:prstGeom prst="rt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36000" rIns="36000" rtlCol="0" anchor="ctr"/>
            <a:lstStyle/>
            <a:p>
              <a:pPr algn="ctr"/>
              <a:endParaRPr lang="pt-BR" b="1" dirty="0"/>
            </a:p>
          </p:txBody>
        </p:sp>
        <p:sp>
          <p:nvSpPr>
            <p:cNvPr id="9" name="Retângulo 8"/>
            <p:cNvSpPr/>
            <p:nvPr/>
          </p:nvSpPr>
          <p:spPr>
            <a:xfrm rot="18780000">
              <a:off x="-63449" y="32518"/>
              <a:ext cx="558454" cy="460950"/>
            </a:xfrm>
            <a:prstGeom prst="rect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 anchorCtr="0"/>
            <a:lstStyle/>
            <a:p>
              <a:pPr algn="ctr"/>
              <a:r>
                <a:rPr lang="pt-BR" b="1" dirty="0" smtClean="0"/>
                <a:t>FM</a:t>
              </a:r>
              <a:endParaRPr lang="pt-BR" b="1" dirty="0"/>
            </a:p>
          </p:txBody>
        </p:sp>
      </p:grpSp>
      <p:sp>
        <p:nvSpPr>
          <p:cNvPr id="20" name="Retângulo 19"/>
          <p:cNvSpPr/>
          <p:nvPr/>
        </p:nvSpPr>
        <p:spPr>
          <a:xfrm>
            <a:off x="1169390" y="1618709"/>
            <a:ext cx="6984776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b="1" dirty="0" smtClean="0">
                <a:solidFill>
                  <a:srgbClr val="0000FF"/>
                </a:solidFill>
              </a:rPr>
              <a:t>FM Comercial</a:t>
            </a:r>
            <a:r>
              <a:rPr lang="pt-BR" b="1" baseline="30000" dirty="0" smtClean="0">
                <a:solidFill>
                  <a:srgbClr val="0000FF"/>
                </a:solidFill>
              </a:rPr>
              <a:t>1</a:t>
            </a:r>
            <a:r>
              <a:rPr lang="pt-BR" b="1" dirty="0" smtClean="0">
                <a:solidFill>
                  <a:srgbClr val="0000FF"/>
                </a:solidFill>
              </a:rPr>
              <a:t> </a:t>
            </a:r>
            <a:r>
              <a:rPr lang="pt-BR" dirty="0" smtClean="0">
                <a:solidFill>
                  <a:srgbClr val="0000FF"/>
                </a:solidFill>
              </a:rPr>
              <a:t> usa a faixa VHF, de 88 a 108 MHz.  As  portadoras iniciam em 88,1 MHz e são separadas por intervalos de 200 kHz. A frequência  máxima de áudio permitida é 15 kHz, o desvio de frequência máximo é ±75 kHz, banda de guarda de 25 kHz de cada lado e </a:t>
            </a:r>
            <a:r>
              <a:rPr lang="el-GR" dirty="0" smtClean="0">
                <a:solidFill>
                  <a:srgbClr val="0000FF"/>
                </a:solidFill>
              </a:rPr>
              <a:t>β</a:t>
            </a:r>
            <a:r>
              <a:rPr lang="pt-BR" dirty="0" smtClean="0">
                <a:solidFill>
                  <a:srgbClr val="0000FF"/>
                </a:solidFill>
              </a:rPr>
              <a:t> = 5 (WBFM).</a:t>
            </a:r>
            <a:endParaRPr lang="pt-BR" dirty="0">
              <a:solidFill>
                <a:srgbClr val="0000FF"/>
              </a:solidFill>
            </a:endParaRPr>
          </a:p>
        </p:txBody>
      </p:sp>
      <p:sp>
        <p:nvSpPr>
          <p:cNvPr id="21" name="Retângulo 20"/>
          <p:cNvSpPr/>
          <p:nvPr/>
        </p:nvSpPr>
        <p:spPr>
          <a:xfrm rot="16200000">
            <a:off x="-2596686" y="3505408"/>
            <a:ext cx="54703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aseline="300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FM-FL (</a:t>
            </a:r>
            <a:r>
              <a:rPr lang="en-US" sz="1200" i="1" dirty="0" err="1" smtClean="0">
                <a:solidFill>
                  <a:schemeClr val="bg1">
                    <a:lumMod val="50000"/>
                  </a:schemeClr>
                </a:solidFill>
              </a:rPr>
              <a:t>WideBand</a:t>
            </a: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 FM – WBFM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): </a:t>
            </a:r>
            <a:r>
              <a:rPr lang="el-GR" sz="1200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</a:rPr>
              <a:t>β</a:t>
            </a:r>
            <a:r>
              <a:rPr lang="pt-BR" sz="1200" dirty="0" smtClean="0">
                <a:solidFill>
                  <a:schemeClr val="bg1">
                    <a:lumMod val="50000"/>
                  </a:schemeClr>
                </a:solidFill>
              </a:rPr>
              <a:t> &gt; 1,0 e 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FM-FE (</a:t>
            </a:r>
            <a:r>
              <a:rPr lang="pt-BR" sz="1200" i="1" dirty="0" err="1">
                <a:solidFill>
                  <a:schemeClr val="bg1">
                    <a:lumMod val="50000"/>
                  </a:schemeClr>
                </a:solidFill>
              </a:rPr>
              <a:t>Narrowband</a:t>
            </a:r>
            <a:r>
              <a:rPr lang="pt-BR" sz="1200" i="1" dirty="0">
                <a:solidFill>
                  <a:schemeClr val="bg1">
                    <a:lumMod val="50000"/>
                  </a:schemeClr>
                </a:solidFill>
              </a:rPr>
              <a:t> FM </a:t>
            </a:r>
            <a:r>
              <a:rPr lang="pt-BR" sz="1200" i="1" dirty="0" smtClean="0">
                <a:solidFill>
                  <a:schemeClr val="bg1">
                    <a:lumMod val="50000"/>
                  </a:schemeClr>
                </a:solidFill>
              </a:rPr>
              <a:t>- NBFM</a:t>
            </a:r>
            <a:r>
              <a:rPr lang="pt-BR" sz="1200" dirty="0" smtClean="0">
                <a:solidFill>
                  <a:schemeClr val="bg1">
                    <a:lumMod val="50000"/>
                  </a:schemeClr>
                </a:solidFill>
              </a:rPr>
              <a:t>) </a:t>
            </a:r>
            <a:r>
              <a:rPr lang="el-GR" sz="12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</a:rPr>
              <a:t>β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dirty="0" smtClean="0">
                <a:solidFill>
                  <a:schemeClr val="bg1">
                    <a:lumMod val="50000"/>
                  </a:schemeClr>
                </a:solidFill>
              </a:rPr>
              <a:t>&lt; 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1,0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1169390" y="5899743"/>
            <a:ext cx="6984776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0000FF"/>
                </a:solidFill>
              </a:rPr>
              <a:t>NBFM é </a:t>
            </a:r>
            <a:r>
              <a:rPr lang="pt-BR" dirty="0" smtClean="0">
                <a:solidFill>
                  <a:srgbClr val="0000FF"/>
                </a:solidFill>
              </a:rPr>
              <a:t>muito usado </a:t>
            </a:r>
            <a:r>
              <a:rPr lang="pt-BR" dirty="0">
                <a:solidFill>
                  <a:srgbClr val="0000FF"/>
                </a:solidFill>
              </a:rPr>
              <a:t>em negócios e comunicações de serviço público</a:t>
            </a:r>
            <a:r>
              <a:rPr lang="pt-BR" dirty="0" smtClean="0">
                <a:solidFill>
                  <a:srgbClr val="0000FF"/>
                </a:solidFill>
              </a:rPr>
              <a:t>. </a:t>
            </a:r>
          </a:p>
          <a:p>
            <a:pPr algn="ctr"/>
            <a:r>
              <a:rPr lang="el-GR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pt-BR" dirty="0" smtClean="0">
                <a:solidFill>
                  <a:srgbClr val="0000FF"/>
                </a:solidFill>
              </a:rPr>
              <a:t> </a:t>
            </a:r>
            <a:r>
              <a:rPr lang="pt-BR" dirty="0">
                <a:solidFill>
                  <a:srgbClr val="0000FF"/>
                </a:solidFill>
              </a:rPr>
              <a:t>para NBFM é restrita a valores entre 0,5 e 1,0.</a:t>
            </a:r>
          </a:p>
        </p:txBody>
      </p:sp>
      <p:pic>
        <p:nvPicPr>
          <p:cNvPr id="14340" name="Picture 4" descr="http://thenewtech.info/wp-content/uploads/sites/3/2011/12/FM-Spectru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257978"/>
            <a:ext cx="5760640" cy="155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09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199" y="1124744"/>
            <a:ext cx="8205677" cy="5400600"/>
          </a:xfrm>
        </p:spPr>
        <p:txBody>
          <a:bodyPr>
            <a:noAutofit/>
          </a:bodyPr>
          <a:lstStyle/>
          <a:p>
            <a:r>
              <a:rPr lang="pt-BR" b="1" dirty="0" smtClean="0"/>
              <a:t>Divisão do Espectro FM Comercial</a:t>
            </a:r>
            <a:endParaRPr lang="pt-BR" b="1" i="1" baseline="-25000" dirty="0" smtClean="0">
              <a:latin typeface="Times New Roman" panose="02020603050405020304" pitchFamily="18" charset="0"/>
              <a:ea typeface="Cambria Math"/>
              <a:cs typeface="Times New Roman" panose="02020603050405020304" pitchFamily="18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Modulação Analógica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520259"/>
            <a:ext cx="802432" cy="365125"/>
          </a:xfrm>
        </p:spPr>
        <p:txBody>
          <a:bodyPr/>
          <a:lstStyle/>
          <a:p>
            <a:r>
              <a:rPr lang="pt-BR" dirty="0" smtClean="0"/>
              <a:t>Mai/2016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Cláudio A. Fleury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64</a:t>
            </a:fld>
            <a:endParaRPr lang="pt-BR"/>
          </a:p>
        </p:txBody>
      </p:sp>
      <p:grpSp>
        <p:nvGrpSpPr>
          <p:cNvPr id="10" name="Grupo 9"/>
          <p:cNvGrpSpPr/>
          <p:nvPr/>
        </p:nvGrpSpPr>
        <p:grpSpPr>
          <a:xfrm>
            <a:off x="-14697" y="-16234"/>
            <a:ext cx="788079" cy="843818"/>
            <a:chOff x="-14697" y="-16234"/>
            <a:chExt cx="788079" cy="843818"/>
          </a:xfrm>
          <a:solidFill>
            <a:srgbClr val="002060"/>
          </a:solidFill>
        </p:grpSpPr>
        <p:sp>
          <p:nvSpPr>
            <p:cNvPr id="8" name="Triângulo retângulo 7"/>
            <p:cNvSpPr/>
            <p:nvPr/>
          </p:nvSpPr>
          <p:spPr>
            <a:xfrm rot="5400000">
              <a:off x="-22762" y="31440"/>
              <a:ext cx="827584" cy="764704"/>
            </a:xfrm>
            <a:prstGeom prst="rt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36000" rIns="36000" rtlCol="0" anchor="ctr"/>
            <a:lstStyle/>
            <a:p>
              <a:pPr algn="ctr"/>
              <a:endParaRPr lang="pt-BR" b="1" dirty="0"/>
            </a:p>
          </p:txBody>
        </p:sp>
        <p:sp>
          <p:nvSpPr>
            <p:cNvPr id="9" name="Retângulo 8"/>
            <p:cNvSpPr/>
            <p:nvPr/>
          </p:nvSpPr>
          <p:spPr>
            <a:xfrm rot="18780000">
              <a:off x="-63449" y="32518"/>
              <a:ext cx="558454" cy="460950"/>
            </a:xfrm>
            <a:prstGeom prst="rect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 anchorCtr="0"/>
            <a:lstStyle/>
            <a:p>
              <a:pPr algn="ctr"/>
              <a:r>
                <a:rPr lang="pt-BR" b="1" dirty="0" smtClean="0"/>
                <a:t>FM</a:t>
              </a:r>
              <a:endParaRPr lang="pt-BR" b="1" dirty="0"/>
            </a:p>
          </p:txBody>
        </p:sp>
      </p:grpSp>
      <p:pic>
        <p:nvPicPr>
          <p:cNvPr id="10242" name="Picture 2" descr="Resultado de imagem para commercial FM stereo spectr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458" y="1988840"/>
            <a:ext cx="7344816" cy="410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/>
          <p:cNvSpPr txBox="1"/>
          <p:nvPr/>
        </p:nvSpPr>
        <p:spPr>
          <a:xfrm>
            <a:off x="1691680" y="6084004"/>
            <a:ext cx="6147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Sinal banda base composto antes da modulação em frequência </a:t>
            </a:r>
          </a:p>
        </p:txBody>
      </p:sp>
      <p:pic>
        <p:nvPicPr>
          <p:cNvPr id="11266" name="Picture 2" descr="http://1.bp.blogspot.com/-yx2piBmkaE4/VIysYDU7zGI/AAAAAAAACn4/Yg1M0mvlsgs/s1600/fmRadio_RBD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8"/>
          <a:stretch/>
        </p:blipFill>
        <p:spPr bwMode="auto">
          <a:xfrm>
            <a:off x="748466" y="1524187"/>
            <a:ext cx="7734300" cy="510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5004048" y="2780928"/>
            <a:ext cx="949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/>
              <a:t>DSB-SC</a:t>
            </a:r>
          </a:p>
        </p:txBody>
      </p:sp>
    </p:spTree>
    <p:extLst>
      <p:ext uri="{BB962C8B-B14F-4D97-AF65-F5344CB8AC3E}">
        <p14:creationId xmlns:p14="http://schemas.microsoft.com/office/powerpoint/2010/main" val="109800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Modulação AM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Cláudio A. Fleury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7</a:t>
            </a:fld>
            <a:endParaRPr lang="pt-BR"/>
          </a:p>
        </p:txBody>
      </p:sp>
      <p:grpSp>
        <p:nvGrpSpPr>
          <p:cNvPr id="14" name="Grupo 13"/>
          <p:cNvGrpSpPr/>
          <p:nvPr/>
        </p:nvGrpSpPr>
        <p:grpSpPr>
          <a:xfrm>
            <a:off x="179512" y="1340768"/>
            <a:ext cx="8634149" cy="5130250"/>
            <a:chOff x="251520" y="1340768"/>
            <a:chExt cx="9326982" cy="5130250"/>
          </a:xfrm>
        </p:grpSpPr>
        <p:pic>
          <p:nvPicPr>
            <p:cNvPr id="7172" name="Picture 4" descr="http://electronicspost.com/wp-content/uploads/2015/11/amplitude-modulation1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1340768"/>
              <a:ext cx="7920880" cy="5130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CaixaDeTexto 12"/>
            <p:cNvSpPr txBox="1"/>
            <p:nvPr/>
          </p:nvSpPr>
          <p:spPr>
            <a:xfrm>
              <a:off x="6356070" y="2285660"/>
              <a:ext cx="322243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2000" dirty="0" smtClean="0"/>
                <a:t>Sinal Modulante </a:t>
              </a:r>
              <a:r>
                <a:rPr lang="pt-BR" sz="1600" dirty="0" smtClean="0"/>
                <a:t>(mensagem)</a:t>
              </a:r>
            </a:p>
          </p:txBody>
        </p:sp>
        <p:sp>
          <p:nvSpPr>
            <p:cNvPr id="16" name="CaixaDeTexto 15"/>
            <p:cNvSpPr txBox="1"/>
            <p:nvPr/>
          </p:nvSpPr>
          <p:spPr>
            <a:xfrm>
              <a:off x="6356070" y="3284984"/>
              <a:ext cx="165596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2000" dirty="0" smtClean="0"/>
                <a:t>Sinal Portador</a:t>
              </a:r>
            </a:p>
          </p:txBody>
        </p:sp>
        <p:sp>
          <p:nvSpPr>
            <p:cNvPr id="17" name="CaixaDeTexto 16"/>
            <p:cNvSpPr txBox="1"/>
            <p:nvPr/>
          </p:nvSpPr>
          <p:spPr>
            <a:xfrm>
              <a:off x="6372200" y="4901098"/>
              <a:ext cx="3197565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2000" dirty="0" smtClean="0"/>
                <a:t>Sinal Modulado </a:t>
              </a:r>
              <a:r>
                <a:rPr lang="pt-BR" sz="1600" dirty="0" smtClean="0"/>
                <a:t>(transmitido)</a:t>
              </a:r>
              <a:endParaRPr lang="pt-BR" sz="2000" dirty="0" smtClean="0"/>
            </a:p>
          </p:txBody>
        </p:sp>
        <p:sp>
          <p:nvSpPr>
            <p:cNvPr id="18" name="CaixaDeTexto 17"/>
            <p:cNvSpPr txBox="1"/>
            <p:nvPr/>
          </p:nvSpPr>
          <p:spPr>
            <a:xfrm>
              <a:off x="5852123" y="5949280"/>
              <a:ext cx="80285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600" b="1" dirty="0" smtClean="0">
                  <a:solidFill>
                    <a:schemeClr val="bg1">
                      <a:lumMod val="50000"/>
                    </a:schemeClr>
                  </a:solidFill>
                </a:rPr>
                <a:t>tempo</a:t>
              </a:r>
            </a:p>
          </p:txBody>
        </p:sp>
        <p:sp>
          <p:nvSpPr>
            <p:cNvPr id="19" name="CaixaDeTexto 18"/>
            <p:cNvSpPr txBox="1"/>
            <p:nvPr/>
          </p:nvSpPr>
          <p:spPr>
            <a:xfrm>
              <a:off x="346948" y="1362254"/>
              <a:ext cx="114149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600" b="1" dirty="0" smtClean="0">
                  <a:solidFill>
                    <a:schemeClr val="bg1">
                      <a:lumMod val="50000"/>
                    </a:schemeClr>
                  </a:solidFill>
                </a:rPr>
                <a:t>amplitude</a:t>
              </a: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532" y="3685094"/>
            <a:ext cx="19812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430261" y="1916832"/>
            <a:ext cx="410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i="1" dirty="0" err="1" smtClean="0"/>
              <a:t>A</a:t>
            </a:r>
            <a:r>
              <a:rPr lang="pt-BR" sz="1600" i="1" baseline="-25000" dirty="0" err="1" smtClean="0"/>
              <a:t>m</a:t>
            </a:r>
            <a:endParaRPr lang="pt-BR" sz="1200" i="1" baseline="-25000" dirty="0" smtClean="0"/>
          </a:p>
        </p:txBody>
      </p:sp>
      <p:cxnSp>
        <p:nvCxnSpPr>
          <p:cNvPr id="8" name="Conector reto 7"/>
          <p:cNvCxnSpPr/>
          <p:nvPr/>
        </p:nvCxnSpPr>
        <p:spPr>
          <a:xfrm>
            <a:off x="827584" y="2132856"/>
            <a:ext cx="453650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/>
          <p:cNvSpPr txBox="1"/>
          <p:nvPr/>
        </p:nvSpPr>
        <p:spPr>
          <a:xfrm>
            <a:off x="467544" y="2899236"/>
            <a:ext cx="359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i="1" dirty="0" smtClean="0"/>
              <a:t>A</a:t>
            </a:r>
            <a:r>
              <a:rPr lang="pt-BR" sz="1600" i="1" baseline="-25000" dirty="0" smtClean="0"/>
              <a:t>c</a:t>
            </a:r>
            <a:endParaRPr lang="pt-BR" sz="1200" i="1" baseline="-25000" dirty="0" smtClean="0"/>
          </a:p>
        </p:txBody>
      </p:sp>
      <p:cxnSp>
        <p:nvCxnSpPr>
          <p:cNvPr id="21" name="Conector reto 20"/>
          <p:cNvCxnSpPr/>
          <p:nvPr/>
        </p:nvCxnSpPr>
        <p:spPr>
          <a:xfrm>
            <a:off x="831934" y="3115260"/>
            <a:ext cx="453215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532" y="5315676"/>
            <a:ext cx="30765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CaixaDeTexto 21"/>
          <p:cNvSpPr txBox="1"/>
          <p:nvPr/>
        </p:nvSpPr>
        <p:spPr>
          <a:xfrm>
            <a:off x="2423045" y="6095407"/>
            <a:ext cx="916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 smtClean="0">
                <a:solidFill>
                  <a:srgbClr val="0070C0"/>
                </a:solidFill>
              </a:rPr>
              <a:t>Envelope:</a:t>
            </a:r>
          </a:p>
        </p:txBody>
      </p:sp>
      <p:cxnSp>
        <p:nvCxnSpPr>
          <p:cNvPr id="27" name="Conector de seta reta 26"/>
          <p:cNvCxnSpPr>
            <a:stCxn id="22" idx="0"/>
          </p:cNvCxnSpPr>
          <p:nvPr/>
        </p:nvCxnSpPr>
        <p:spPr>
          <a:xfrm flipV="1">
            <a:off x="2881152" y="5635427"/>
            <a:ext cx="1126069" cy="4599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/>
          <p:cNvCxnSpPr>
            <a:stCxn id="22" idx="0"/>
          </p:cNvCxnSpPr>
          <p:nvPr/>
        </p:nvCxnSpPr>
        <p:spPr>
          <a:xfrm flipV="1">
            <a:off x="2881152" y="4877949"/>
            <a:ext cx="547693" cy="12174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66" b="-1"/>
          <a:stretch/>
        </p:blipFill>
        <p:spPr bwMode="auto">
          <a:xfrm>
            <a:off x="3335708" y="6139321"/>
            <a:ext cx="1343025" cy="222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Grupo 22"/>
          <p:cNvGrpSpPr/>
          <p:nvPr/>
        </p:nvGrpSpPr>
        <p:grpSpPr>
          <a:xfrm>
            <a:off x="-14697" y="-16234"/>
            <a:ext cx="788079" cy="843818"/>
            <a:chOff x="-14697" y="-16234"/>
            <a:chExt cx="788079" cy="843818"/>
          </a:xfrm>
        </p:grpSpPr>
        <p:sp>
          <p:nvSpPr>
            <p:cNvPr id="24" name="Triângulo retângulo 23"/>
            <p:cNvSpPr/>
            <p:nvPr/>
          </p:nvSpPr>
          <p:spPr>
            <a:xfrm rot="5400000">
              <a:off x="-22762" y="31440"/>
              <a:ext cx="827584" cy="764704"/>
            </a:xfrm>
            <a:prstGeom prst="rtTriangl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36000" rIns="36000" rtlCol="0" anchor="ctr"/>
            <a:lstStyle/>
            <a:p>
              <a:pPr algn="ctr"/>
              <a:endParaRPr lang="pt-BR" b="1" dirty="0"/>
            </a:p>
          </p:txBody>
        </p:sp>
        <p:sp>
          <p:nvSpPr>
            <p:cNvPr id="25" name="Retângulo 24"/>
            <p:cNvSpPr/>
            <p:nvPr/>
          </p:nvSpPr>
          <p:spPr>
            <a:xfrm rot="18780000">
              <a:off x="-63449" y="32518"/>
              <a:ext cx="558454" cy="46095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 anchorCtr="0"/>
            <a:lstStyle/>
            <a:p>
              <a:pPr algn="ctr"/>
              <a:r>
                <a:rPr lang="pt-BR" b="1" dirty="0" smtClean="0"/>
                <a:t>AM</a:t>
              </a:r>
              <a:endParaRPr lang="pt-B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8035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Modulação AM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t-BR" sz="2400" dirty="0" smtClean="0"/>
                  <a:t>Na modulação em amplitude o sinal banda base contendo a informação, </a:t>
                </a:r>
                <a:r>
                  <a:rPr lang="pt-BR" sz="2400" i="1" dirty="0" smtClean="0">
                    <a:latin typeface="Times New Roman" panose="02020603050405020304" pitchFamily="18" charset="0"/>
                  </a:rPr>
                  <a:t>m</a:t>
                </a:r>
                <a:r>
                  <a:rPr lang="pt-BR" sz="2400" dirty="0" smtClean="0">
                    <a:latin typeface="Times New Roman" panose="02020603050405020304" pitchFamily="18" charset="0"/>
                  </a:rPr>
                  <a:t>(</a:t>
                </a:r>
                <a:r>
                  <a:rPr lang="pt-BR" sz="2400" i="1" dirty="0" smtClean="0">
                    <a:latin typeface="Times New Roman" panose="02020603050405020304" pitchFamily="18" charset="0"/>
                  </a:rPr>
                  <a:t>t</a:t>
                </a:r>
                <a:r>
                  <a:rPr lang="pt-BR" sz="2400" dirty="0" smtClean="0">
                    <a:latin typeface="Times New Roman" panose="02020603050405020304" pitchFamily="18" charset="0"/>
                  </a:rPr>
                  <a:t>)</a:t>
                </a:r>
                <a:r>
                  <a:rPr lang="pt-BR" dirty="0"/>
                  <a:t>,</a:t>
                </a:r>
                <a:r>
                  <a:rPr lang="pt-BR" sz="2400" dirty="0" smtClean="0"/>
                  <a:t> é modulado na frequência da portadora </a:t>
                </a:r>
                <a:r>
                  <a:rPr lang="pt-BR" sz="2400" i="1" dirty="0" err="1" smtClean="0">
                    <a:latin typeface="Times New Roman" panose="02020603050405020304" pitchFamily="18" charset="0"/>
                  </a:rPr>
                  <a:t>f</a:t>
                </a:r>
                <a:r>
                  <a:rPr lang="pt-BR" sz="2400" i="1" baseline="-25000" dirty="0" err="1" smtClean="0">
                    <a:latin typeface="Times New Roman" panose="02020603050405020304" pitchFamily="18" charset="0"/>
                  </a:rPr>
                  <a:t>c</a:t>
                </a:r>
                <a:endParaRPr lang="pt-BR" sz="2400" i="1" baseline="-25000" dirty="0" smtClean="0">
                  <a:latin typeface="Times New Roman" panose="02020603050405020304" pitchFamily="18" charset="0"/>
                </a:endParaRPr>
              </a:p>
              <a:p>
                <a:endParaRPr lang="pt-BR" sz="2800" dirty="0"/>
              </a:p>
              <a:p>
                <a:pPr marL="0" indent="0">
                  <a:buNone/>
                </a:pPr>
                <a:r>
                  <a:rPr lang="pt-BR" sz="2400" dirty="0" smtClean="0"/>
                  <a:t>	</a:t>
                </a:r>
                <a:r>
                  <a:rPr lang="pt-BR" sz="2000" dirty="0" smtClean="0"/>
                  <a:t>onde </a:t>
                </a:r>
                <a:r>
                  <a:rPr lang="pt-BR" sz="2000" i="1" dirty="0" smtClean="0">
                    <a:latin typeface="Times New Roman" panose="02020603050405020304" pitchFamily="18" charset="0"/>
                  </a:rPr>
                  <a:t>A</a:t>
                </a:r>
                <a:r>
                  <a:rPr lang="pt-BR" sz="2000" i="1" baseline="-25000" dirty="0" smtClean="0">
                    <a:latin typeface="Times New Roman" panose="02020603050405020304" pitchFamily="18" charset="0"/>
                  </a:rPr>
                  <a:t>c</a:t>
                </a:r>
                <a:r>
                  <a:rPr lang="pt-BR" sz="2000" dirty="0" smtClean="0"/>
                  <a:t> é a amplitude de pico da portadora</a:t>
                </a:r>
                <a:endParaRPr lang="pt-BR" sz="2400" dirty="0" smtClean="0"/>
              </a:p>
              <a:p>
                <a:endParaRPr lang="pt-BR" sz="1200" dirty="0" smtClean="0"/>
              </a:p>
              <a:p>
                <a:r>
                  <a:rPr lang="pt-BR" dirty="0" smtClean="0"/>
                  <a:t>Para sinal modulante senoidal:</a:t>
                </a:r>
              </a:p>
              <a:p>
                <a:pPr marL="0" indent="0">
                  <a:buNone/>
                </a:pPr>
                <a:r>
                  <a:rPr lang="pt-BR" dirty="0"/>
                  <a:t>	</a:t>
                </a:r>
                <a:r>
                  <a:rPr lang="pt-BR" sz="2000" dirty="0" smtClean="0"/>
                  <a:t>onde </a:t>
                </a:r>
                <a:r>
                  <a:rPr lang="pt-BR" sz="2000" i="1" dirty="0" err="1" smtClean="0">
                    <a:latin typeface="Times New Roman" panose="02020603050405020304" pitchFamily="18" charset="0"/>
                  </a:rPr>
                  <a:t>k</a:t>
                </a:r>
                <a:r>
                  <a:rPr lang="pt-BR" sz="2000" i="1" baseline="-25000" dirty="0" err="1" smtClean="0">
                    <a:latin typeface="Times New Roman" panose="02020603050405020304" pitchFamily="18" charset="0"/>
                  </a:rPr>
                  <a:t>a</a:t>
                </a:r>
                <a:r>
                  <a:rPr lang="pt-BR" sz="2000" dirty="0" smtClean="0"/>
                  <a:t>   é o índice de modulação </a:t>
                </a:r>
                <a:r>
                  <a:rPr lang="pt-BR" sz="2000" baseline="30000" dirty="0" smtClean="0"/>
                  <a:t>2</a:t>
                </a:r>
                <a:r>
                  <a:rPr lang="pt-BR" sz="2000" dirty="0" smtClean="0"/>
                  <a:t>:  </a:t>
                </a:r>
                <a:r>
                  <a:rPr lang="pt-BR" sz="2800" dirty="0" smtClean="0"/>
                  <a:t/>
                </a:r>
                <a:br>
                  <a:rPr lang="pt-BR" sz="2800" dirty="0" smtClean="0"/>
                </a:br>
                <a:r>
                  <a:rPr lang="pt-BR" sz="2000" dirty="0" smtClean="0"/>
                  <a:t>	      </a:t>
                </a:r>
                <a:r>
                  <a:rPr lang="pt-BR" sz="1800" dirty="0" smtClean="0"/>
                  <a:t>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pt-BR" sz="2000" b="0" i="1" smtClean="0"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pt-BR" sz="2000" dirty="0" smtClean="0"/>
                  <a:t> é a amplitude de pico do sinal modulante</a:t>
                </a:r>
                <a:endParaRPr lang="pt-BR" sz="2000" dirty="0"/>
              </a:p>
              <a:p>
                <a:endParaRPr lang="pt-BR" sz="1400" dirty="0" smtClean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92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Cláudio A. Fleury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8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2987824" y="1988840"/>
                <a:ext cx="35114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/>
                        </a:rPr>
                        <m:t>𝑠</m:t>
                      </m:r>
                      <m:d>
                        <m:dPr>
                          <m:ctrlPr>
                            <a:rPr lang="pt-B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pt-BR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/>
                            </a:rPr>
                            <m:t>1+</m:t>
                          </m:r>
                          <m:r>
                            <a:rPr lang="pt-BR" b="0" i="1" smtClean="0">
                              <a:latin typeface="Cambria Math"/>
                            </a:rPr>
                            <m:t>𝑘𝑎𝑚</m:t>
                          </m:r>
                          <m:r>
                            <a:rPr lang="pt-BR" b="0" i="1" smtClean="0">
                              <a:latin typeface="Cambria Math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/>
                            </a:rPr>
                            <m:t>)</m:t>
                          </m:r>
                        </m:e>
                      </m:d>
                      <m:sSub>
                        <m:sSubPr>
                          <m:ctrlPr>
                            <a:rPr lang="pt-B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pt-BR" b="0" i="0" smtClean="0">
                          <a:latin typeface="Cambria Math"/>
                        </a:rPr>
                        <m:t>cos</m:t>
                      </m:r>
                      <m:d>
                        <m:dPr>
                          <m:ctrlPr>
                            <a:rPr lang="pt-B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/>
                                  <a:ea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1988840"/>
                <a:ext cx="3511474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4694433" y="3140968"/>
                <a:ext cx="43006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/>
                        </a:rPr>
                        <m:t>𝑠</m:t>
                      </m:r>
                      <m:d>
                        <m:dPr>
                          <m:ctrlPr>
                            <a:rPr lang="pt-B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pt-BR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/>
                            </a:rPr>
                            <m:t>1+</m:t>
                          </m:r>
                          <m:r>
                            <a:rPr lang="pt-BR" b="0" i="1" smtClean="0">
                              <a:latin typeface="Cambria Math"/>
                            </a:rPr>
                            <m:t>𝑘𝑎</m:t>
                          </m:r>
                          <m:r>
                            <a:rPr lang="pt-BR" b="0" i="1" smtClean="0">
                              <a:latin typeface="Cambria Math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/>
                            </a:rPr>
                            <m:t>cos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pt-BR" b="0" i="1" smtClean="0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/>
                                      <a:ea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/>
                                      <a:ea typeface="Cambria Math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pt-BR" dirty="0"/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pt-B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pt-BR" b="0" i="0" smtClean="0">
                          <a:latin typeface="Cambria Math"/>
                        </a:rPr>
                        <m:t>cos</m:t>
                      </m:r>
                      <m:d>
                        <m:dPr>
                          <m:ctrlPr>
                            <a:rPr lang="pt-B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/>
                                  <a:ea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433" y="3140968"/>
                <a:ext cx="4300601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5083828" y="3512552"/>
                <a:ext cx="1144355" cy="429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1600" i="1" dirty="0">
                          <a:latin typeface="Times New Roman" panose="02020603050405020304" pitchFamily="18" charset="0"/>
                        </a:rPr>
                        <m:t>k</m:t>
                      </m:r>
                      <m:r>
                        <m:rPr>
                          <m:nor/>
                        </m:rPr>
                        <a:rPr lang="pt-BR" sz="1600" i="1" baseline="-25000" dirty="0">
                          <a:latin typeface="Times New Roman" panose="02020603050405020304" pitchFamily="18" charset="0"/>
                        </a:rPr>
                        <m:t>a</m:t>
                      </m:r>
                      <m:r>
                        <a:rPr lang="pt-BR" sz="1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pt-BR" sz="12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1200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pt-BR" sz="1200" b="0" i="1" smtClean="0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1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1200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pt-BR" sz="1200" b="0" i="1" smtClean="0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828" y="3512552"/>
                <a:ext cx="1144355" cy="429028"/>
              </a:xfrm>
              <a:prstGeom prst="rect">
                <a:avLst/>
              </a:prstGeom>
              <a:blipFill rotWithShape="1">
                <a:blip r:embed="rId5"/>
                <a:stretch>
                  <a:fillRect t="-66197" r="-23936" b="-11126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ixaDeTexto 10"/>
          <p:cNvSpPr txBox="1"/>
          <p:nvPr/>
        </p:nvSpPr>
        <p:spPr>
          <a:xfrm rot="16200000">
            <a:off x="-1679467" y="4361720"/>
            <a:ext cx="37898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aseline="30000" dirty="0" smtClean="0">
                <a:solidFill>
                  <a:srgbClr val="0070C0"/>
                </a:solidFill>
              </a:rPr>
              <a:t>1 </a:t>
            </a:r>
            <a:r>
              <a:rPr lang="pt-BR" sz="1100" dirty="0" err="1" smtClean="0">
                <a:solidFill>
                  <a:srgbClr val="0070C0"/>
                </a:solidFill>
              </a:rPr>
              <a:t>Full</a:t>
            </a:r>
            <a:r>
              <a:rPr lang="pt-BR" sz="1100" dirty="0" smtClean="0">
                <a:solidFill>
                  <a:srgbClr val="0070C0"/>
                </a:solidFill>
              </a:rPr>
              <a:t> Carrier – portadora cheia</a:t>
            </a:r>
            <a:endParaRPr lang="pt-BR" sz="1100" baseline="30000" dirty="0" smtClean="0">
              <a:solidFill>
                <a:srgbClr val="0070C0"/>
              </a:solidFill>
            </a:endParaRPr>
          </a:p>
          <a:p>
            <a:r>
              <a:rPr lang="pt-BR" sz="1100" baseline="30000" dirty="0" smtClean="0">
                <a:solidFill>
                  <a:srgbClr val="0070C0"/>
                </a:solidFill>
              </a:rPr>
              <a:t>2</a:t>
            </a:r>
            <a:r>
              <a:rPr lang="pt-BR" sz="1100" dirty="0" smtClean="0">
                <a:solidFill>
                  <a:srgbClr val="0070C0"/>
                </a:solidFill>
              </a:rPr>
              <a:t> Mede a eficiência de potência do sistema de transmissão AM.</a:t>
            </a:r>
            <a:endParaRPr lang="pt-BR" sz="1100" dirty="0">
              <a:solidFill>
                <a:srgbClr val="0070C0"/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6831396" y="1988840"/>
            <a:ext cx="19058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0070C0"/>
                </a:solidFill>
              </a:rPr>
              <a:t>Sinal AM DSB-FC </a:t>
            </a:r>
            <a:r>
              <a:rPr lang="pt-BR" baseline="30000" dirty="0" smtClean="0">
                <a:solidFill>
                  <a:srgbClr val="0070C0"/>
                </a:solidFill>
              </a:rPr>
              <a:t>1</a:t>
            </a:r>
          </a:p>
          <a:p>
            <a:pPr algn="ctr"/>
            <a:r>
              <a:rPr lang="pt-BR" dirty="0" smtClean="0">
                <a:solidFill>
                  <a:srgbClr val="0070C0"/>
                </a:solidFill>
              </a:rPr>
              <a:t>ou AM Comercial</a:t>
            </a:r>
            <a:endParaRPr lang="pt-BR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850861" y="4581128"/>
                <a:ext cx="483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b="0" i="0" smtClean="0">
                          <a:latin typeface="Cambria Math"/>
                        </a:rPr>
                        <m:t>cos</m:t>
                      </m:r>
                      <m:d>
                        <m:dPr>
                          <m:ctrlPr>
                            <a:rPr lang="pt-B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pt-BR" b="0" i="0" smtClean="0">
                          <a:latin typeface="Cambria Math"/>
                        </a:rPr>
                        <m:t>.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/>
                        </a:rPr>
                        <m:t>cos</m:t>
                      </m:r>
                      <m:d>
                        <m:dPr>
                          <m:ctrlPr>
                            <a:rPr lang="pt-B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pt-BR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pt-BR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/>
                                    </a:rPr>
                                    <m:t>𝐴</m:t>
                                  </m:r>
                                  <m:r>
                                    <a:rPr lang="pt-BR" b="0" i="1" smtClean="0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pt-BR" b="0" i="1" smtClean="0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</m:d>
                            </m:e>
                          </m:func>
                          <m:r>
                            <a:rPr lang="pt-BR" b="0" i="1" smtClean="0">
                              <a:latin typeface="Cambria Math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/>
                            </a:rPr>
                            <m:t>cos</m:t>
                          </m:r>
                          <m:r>
                            <a:rPr lang="pt-BR" b="0" i="1" smtClean="0">
                              <a:latin typeface="Cambria Math"/>
                            </a:rPr>
                            <m:t>⁡(</m:t>
                          </m:r>
                          <m:r>
                            <a:rPr lang="pt-BR" b="0" i="1" smtClean="0">
                              <a:latin typeface="Cambria Math"/>
                            </a:rPr>
                            <m:t>𝐴</m:t>
                          </m:r>
                          <m:r>
                            <a:rPr lang="pt-BR" b="0" i="1" smtClean="0">
                              <a:latin typeface="Cambria Math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/>
                            </a:rPr>
                            <m:t>𝐵</m:t>
                          </m:r>
                          <m:r>
                            <a:rPr lang="pt-BR" b="0" i="1" smtClean="0">
                              <a:latin typeface="Cambria Math"/>
                            </a:rPr>
                            <m:t>)</m:t>
                          </m:r>
                        </m:e>
                      </m:d>
                      <m:r>
                        <a:rPr lang="pt-BR" b="0" i="1" smtClean="0">
                          <a:latin typeface="Cambria Math"/>
                        </a:rPr>
                        <m:t>/2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861" y="4581128"/>
                <a:ext cx="4832092" cy="369332"/>
              </a:xfrm>
              <a:prstGeom prst="rect">
                <a:avLst/>
              </a:prstGeom>
              <a:blipFill rotWithShape="1"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/>
              <p:cNvSpPr txBox="1"/>
              <p:nvPr/>
            </p:nvSpPr>
            <p:spPr>
              <a:xfrm>
                <a:off x="881469" y="5229200"/>
                <a:ext cx="7939003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/>
                        </a:rPr>
                        <m:t>𝑠</m:t>
                      </m:r>
                      <m:d>
                        <m:dPr>
                          <m:ctrlPr>
                            <a:rPr lang="pt-B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pt-BR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pt-BR" b="0" i="0" smtClean="0">
                          <a:latin typeface="Cambria Math"/>
                        </a:rPr>
                        <m:t>cos</m:t>
                      </m:r>
                      <m:d>
                        <m:dPr>
                          <m:ctrlPr>
                            <a:rPr lang="pt-B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/>
                                  <a:ea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  <m:r>
                        <a:rPr lang="pt-BR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pt-BR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 i="1" dirty="0">
                              <a:latin typeface="Times New Roman" panose="02020603050405020304" pitchFamily="18" charset="0"/>
                            </a:rPr>
                            <m:t>k</m:t>
                          </m:r>
                          <m:r>
                            <m:rPr>
                              <m:nor/>
                            </m:rPr>
                            <a:rPr lang="pt-BR" i="1" baseline="-25000" dirty="0">
                              <a:latin typeface="Times New Roman" panose="02020603050405020304" pitchFamily="18" charset="0"/>
                            </a:rPr>
                            <m:t>a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pt-BR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pt-BR" b="0" i="0" smtClean="0">
                          <a:latin typeface="Cambria Math"/>
                        </a:rPr>
                        <m:t>cos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/>
                            </a:rPr>
                            <m:t>2</m:t>
                          </m:r>
                          <m:r>
                            <a:rPr lang="pt-BR" i="1">
                              <a:latin typeface="Cambria Math"/>
                              <a:ea typeface="Cambria Math"/>
                            </a:rPr>
                            <m:t>𝜋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/>
                                      <a:ea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/>
                                      <a:ea typeface="Cambria Math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/>
                                      <a:ea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/>
                                      <a:ea typeface="Cambria Math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  <m:r>
                            <a:rPr lang="pt-B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  <m:r>
                        <a:rPr lang="pt-BR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pt-BR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 i="1" dirty="0">
                              <a:latin typeface="Times New Roman" panose="02020603050405020304" pitchFamily="18" charset="0"/>
                            </a:rPr>
                            <m:t>k</m:t>
                          </m:r>
                          <m:r>
                            <m:rPr>
                              <m:nor/>
                            </m:rPr>
                            <a:rPr lang="pt-BR" i="1" baseline="-25000" dirty="0">
                              <a:latin typeface="Times New Roman" panose="02020603050405020304" pitchFamily="18" charset="0"/>
                            </a:rPr>
                            <m:t>a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pt-BR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pt-BR" b="0" i="0" smtClean="0">
                          <a:latin typeface="Cambria Math"/>
                        </a:rPr>
                        <m:t>cos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/>
                            </a:rPr>
                            <m:t>2</m:t>
                          </m:r>
                          <m:r>
                            <a:rPr lang="pt-BR" i="1">
                              <a:latin typeface="Cambria Math"/>
                              <a:ea typeface="Cambria Math"/>
                            </a:rPr>
                            <m:t>𝜋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/>
                                      <a:ea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/>
                                      <a:ea typeface="Cambria Math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/>
                                      <a:ea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/>
                                      <a:ea typeface="Cambria Math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  <m:r>
                            <a:rPr lang="pt-B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CaixaDe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469" y="5229200"/>
                <a:ext cx="7939003" cy="634789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ixaDeTexto 9"/>
          <p:cNvSpPr txBox="1"/>
          <p:nvPr/>
        </p:nvSpPr>
        <p:spPr>
          <a:xfrm>
            <a:off x="7092280" y="2564904"/>
            <a:ext cx="124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>
                <a:solidFill>
                  <a:srgbClr val="C00000"/>
                </a:solidFill>
              </a:rPr>
              <a:t>Receptor barato!</a:t>
            </a:r>
          </a:p>
        </p:txBody>
      </p:sp>
      <p:grpSp>
        <p:nvGrpSpPr>
          <p:cNvPr id="16" name="Grupo 15"/>
          <p:cNvGrpSpPr/>
          <p:nvPr/>
        </p:nvGrpSpPr>
        <p:grpSpPr>
          <a:xfrm>
            <a:off x="-14697" y="-16234"/>
            <a:ext cx="788079" cy="843818"/>
            <a:chOff x="-14697" y="-16234"/>
            <a:chExt cx="788079" cy="843818"/>
          </a:xfrm>
        </p:grpSpPr>
        <p:sp>
          <p:nvSpPr>
            <p:cNvPr id="17" name="Triângulo retângulo 16"/>
            <p:cNvSpPr/>
            <p:nvPr/>
          </p:nvSpPr>
          <p:spPr>
            <a:xfrm rot="5400000">
              <a:off x="-22762" y="31440"/>
              <a:ext cx="827584" cy="764704"/>
            </a:xfrm>
            <a:prstGeom prst="rtTriangl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36000" rIns="36000" rtlCol="0" anchor="ctr"/>
            <a:lstStyle/>
            <a:p>
              <a:pPr algn="ctr"/>
              <a:endParaRPr lang="pt-BR" b="1" dirty="0"/>
            </a:p>
          </p:txBody>
        </p:sp>
        <p:sp>
          <p:nvSpPr>
            <p:cNvPr id="18" name="Retângulo 17"/>
            <p:cNvSpPr/>
            <p:nvPr/>
          </p:nvSpPr>
          <p:spPr>
            <a:xfrm rot="18780000">
              <a:off x="-63449" y="32518"/>
              <a:ext cx="558454" cy="46095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 anchorCtr="0"/>
            <a:lstStyle/>
            <a:p>
              <a:pPr algn="ctr"/>
              <a:r>
                <a:rPr lang="pt-BR" b="1" dirty="0" smtClean="0"/>
                <a:t>AM</a:t>
              </a:r>
              <a:endParaRPr lang="pt-B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1422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Modulação AM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24744"/>
            <a:ext cx="3394720" cy="5256584"/>
          </a:xfrm>
        </p:spPr>
        <p:txBody>
          <a:bodyPr>
            <a:normAutofit/>
          </a:bodyPr>
          <a:lstStyle/>
          <a:p>
            <a:r>
              <a:rPr lang="pt-BR" dirty="0" smtClean="0"/>
              <a:t>Índice de modulação:</a:t>
            </a:r>
          </a:p>
          <a:p>
            <a:pPr lvl="1"/>
            <a:r>
              <a:rPr lang="pt-BR" dirty="0"/>
              <a:t>É a medida de variação </a:t>
            </a:r>
            <a:r>
              <a:rPr lang="pt-BR" dirty="0" smtClean="0"/>
              <a:t>da </a:t>
            </a:r>
            <a:r>
              <a:rPr lang="pt-BR" dirty="0"/>
              <a:t>amplitude </a:t>
            </a:r>
            <a:r>
              <a:rPr lang="pt-BR" dirty="0" smtClean="0"/>
              <a:t>em torno de uma </a:t>
            </a:r>
            <a:r>
              <a:rPr lang="pt-BR" dirty="0"/>
              <a:t>portadora não modulada</a:t>
            </a:r>
            <a:r>
              <a:rPr lang="pt-BR" dirty="0" smtClean="0"/>
              <a:t>  </a:t>
            </a:r>
            <a:br>
              <a:rPr lang="pt-BR" dirty="0" smtClean="0"/>
            </a:br>
            <a:endParaRPr lang="pt-BR" dirty="0" smtClean="0"/>
          </a:p>
          <a:p>
            <a:pPr marL="0" indent="0">
              <a:buNone/>
            </a:pPr>
            <a:endParaRPr lang="pt-BR" i="1" baseline="-25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 smtClean="0"/>
          </a:p>
          <a:p>
            <a:r>
              <a:rPr lang="pt-BR" dirty="0" smtClean="0"/>
              <a:t>Para recuperar o sinal modulante é preciso:</a:t>
            </a:r>
            <a:endParaRPr lang="pt-BR" sz="24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Mai/2016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Cláudio A. Fleury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F45E-AF39-46B8-BD95-7AD092631224}" type="slidenum">
              <a:rPr lang="pt-BR" smtClean="0"/>
              <a:t>9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3851920" y="2067524"/>
                <a:ext cx="797398" cy="332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1600" i="1" dirty="0">
                          <a:latin typeface="Times New Roman" panose="02020603050405020304" pitchFamily="18" charset="0"/>
                        </a:rPr>
                        <m:t>k</m:t>
                      </m:r>
                      <m:r>
                        <m:rPr>
                          <m:nor/>
                        </m:rPr>
                        <a:rPr lang="pt-BR" sz="1600" i="1" baseline="-25000" dirty="0">
                          <a:latin typeface="Times New Roman" panose="02020603050405020304" pitchFamily="18" charset="0"/>
                        </a:rPr>
                        <m:t>a</m:t>
                      </m:r>
                      <m:r>
                        <a:rPr lang="pt-BR" sz="1200" b="0" i="1" smtClean="0">
                          <a:latin typeface="Cambria Math"/>
                        </a:rPr>
                        <m:t>=0,5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2067524"/>
                <a:ext cx="797398" cy="33291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1705220" y="4797152"/>
                <a:ext cx="13681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pt-BR" sz="2400" i="1" dirty="0">
                              <a:latin typeface="Times New Roman" panose="02020603050405020304" pitchFamily="18" charset="0"/>
                            </a:rPr>
                            <m:t>k</m:t>
                          </m:r>
                          <m:r>
                            <m:rPr>
                              <m:nor/>
                            </m:rPr>
                            <a:rPr lang="pt-BR" sz="2400" i="1" baseline="-25000" dirty="0">
                              <a:latin typeface="Times New Roman" panose="02020603050405020304" pitchFamily="18" charset="0"/>
                            </a:rPr>
                            <m:t>a</m:t>
                          </m:r>
                        </m:e>
                      </m:d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≤1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220" y="4797152"/>
                <a:ext cx="1368152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ixaDeTexto 10"/>
          <p:cNvSpPr txBox="1"/>
          <p:nvPr/>
        </p:nvSpPr>
        <p:spPr>
          <a:xfrm>
            <a:off x="5368250" y="0"/>
            <a:ext cx="38122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 smtClean="0">
                <a:solidFill>
                  <a:srgbClr val="0070C0"/>
                </a:solidFill>
              </a:rPr>
              <a:t>* Mede a eficiência de potência do sistema de transmissão AM.</a:t>
            </a:r>
            <a:endParaRPr lang="pt-BR" sz="1100" dirty="0">
              <a:solidFill>
                <a:srgbClr val="0070C0"/>
              </a:solidFill>
            </a:endParaRPr>
          </a:p>
        </p:txBody>
      </p:sp>
      <p:pic>
        <p:nvPicPr>
          <p:cNvPr id="13314" name="Picture 2" descr="https://upload.wikimedia.org/wikipedia/commons/thumb/b/b0/Amplitude_Modulated_Wave-hm-64.svg/400px-Amplitude_Modulated_Wave-hm-64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556792"/>
            <a:ext cx="3693876" cy="5106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/>
              <p:cNvSpPr txBox="1"/>
              <p:nvPr/>
            </p:nvSpPr>
            <p:spPr>
              <a:xfrm>
                <a:off x="3923927" y="3859202"/>
                <a:ext cx="78136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pt-BR" sz="1600" i="1" dirty="0">
                        <a:latin typeface="Times New Roman" panose="02020603050405020304" pitchFamily="18" charset="0"/>
                      </a:rPr>
                      <m:t>k</m:t>
                    </m:r>
                    <m:r>
                      <m:rPr>
                        <m:nor/>
                      </m:rPr>
                      <a:rPr lang="pt-BR" sz="1600" i="1" baseline="-25000" dirty="0">
                        <a:latin typeface="Times New Roman" panose="02020603050405020304" pitchFamily="18" charset="0"/>
                      </a:rPr>
                      <m:t>a</m:t>
                    </m:r>
                    <m:r>
                      <a:rPr lang="pt-BR" sz="1200" b="0" i="1" smtClean="0">
                        <a:latin typeface="Cambria Math"/>
                      </a:rPr>
                      <m:t>=1,</m:t>
                    </m:r>
                  </m:oMath>
                </a14:m>
                <a:r>
                  <a:rPr lang="pt-BR" sz="1600" dirty="0" smtClean="0"/>
                  <a:t>0</a:t>
                </a:r>
                <a:endParaRPr lang="pt-BR" sz="1600" dirty="0"/>
              </a:p>
            </p:txBody>
          </p:sp>
        </mc:Choice>
        <mc:Fallback xmlns="">
          <p:sp>
            <p:nvSpPr>
              <p:cNvPr id="15" name="CaixaDe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927" y="3859202"/>
                <a:ext cx="781368" cy="338554"/>
              </a:xfrm>
              <a:prstGeom prst="rect">
                <a:avLst/>
              </a:prstGeom>
              <a:blipFill rotWithShape="1">
                <a:blip r:embed="rId5"/>
                <a:stretch>
                  <a:fillRect t="-5357" r="-3125" b="-214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/>
              <p:cNvSpPr txBox="1"/>
              <p:nvPr/>
            </p:nvSpPr>
            <p:spPr>
              <a:xfrm>
                <a:off x="3923928" y="5739932"/>
                <a:ext cx="78136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pt-BR" sz="1600" i="1" dirty="0">
                        <a:latin typeface="Times New Roman" panose="02020603050405020304" pitchFamily="18" charset="0"/>
                      </a:rPr>
                      <m:t>k</m:t>
                    </m:r>
                    <m:r>
                      <m:rPr>
                        <m:nor/>
                      </m:rPr>
                      <a:rPr lang="pt-BR" sz="1600" i="1" baseline="-25000" dirty="0">
                        <a:latin typeface="Times New Roman" panose="02020603050405020304" pitchFamily="18" charset="0"/>
                      </a:rPr>
                      <m:t>a</m:t>
                    </m:r>
                    <m:r>
                      <a:rPr lang="pt-BR" sz="1200" b="0" i="1" smtClean="0">
                        <a:latin typeface="Cambria Math"/>
                      </a:rPr>
                      <m:t>=1,</m:t>
                    </m:r>
                  </m:oMath>
                </a14:m>
                <a:r>
                  <a:rPr lang="pt-BR" sz="1600" dirty="0" smtClean="0"/>
                  <a:t>5</a:t>
                </a:r>
                <a:endParaRPr lang="pt-BR" sz="1600" dirty="0"/>
              </a:p>
            </p:txBody>
          </p:sp>
        </mc:Choice>
        <mc:Fallback xmlns="">
          <p:sp>
            <p:nvSpPr>
              <p:cNvPr id="16" name="CaixaDe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928" y="5739932"/>
                <a:ext cx="781368" cy="338554"/>
              </a:xfrm>
              <a:prstGeom prst="rect">
                <a:avLst/>
              </a:prstGeom>
              <a:blipFill rotWithShape="1">
                <a:blip r:embed="rId6"/>
                <a:stretch>
                  <a:fillRect t="-5455" r="-3125" b="-2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1475656" y="2852936"/>
                <a:ext cx="1603730" cy="848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pt-BR" sz="2400" i="1" dirty="0">
                              <a:latin typeface="Times New Roman" panose="02020603050405020304" pitchFamily="18" charset="0"/>
                            </a:rPr>
                            <m:t>k</m:t>
                          </m:r>
                          <m:r>
                            <m:rPr>
                              <m:nor/>
                            </m:rPr>
                            <a:rPr lang="pt-BR" sz="2400" i="1" baseline="-25000" dirty="0">
                              <a:latin typeface="Times New Roman" panose="02020603050405020304" pitchFamily="18" charset="0"/>
                            </a:rPr>
                            <m:t>a</m:t>
                          </m:r>
                        </m:e>
                      </m:d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240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2852936"/>
                <a:ext cx="1603730" cy="84863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upo 13"/>
          <p:cNvGrpSpPr/>
          <p:nvPr/>
        </p:nvGrpSpPr>
        <p:grpSpPr>
          <a:xfrm>
            <a:off x="-14697" y="-16234"/>
            <a:ext cx="788079" cy="843818"/>
            <a:chOff x="-14697" y="-16234"/>
            <a:chExt cx="788079" cy="843818"/>
          </a:xfrm>
        </p:grpSpPr>
        <p:sp>
          <p:nvSpPr>
            <p:cNvPr id="17" name="Triângulo retângulo 16"/>
            <p:cNvSpPr/>
            <p:nvPr/>
          </p:nvSpPr>
          <p:spPr>
            <a:xfrm rot="5400000">
              <a:off x="-22762" y="31440"/>
              <a:ext cx="827584" cy="764704"/>
            </a:xfrm>
            <a:prstGeom prst="rtTriangl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36000" rIns="36000" rtlCol="0" anchor="ctr"/>
            <a:lstStyle/>
            <a:p>
              <a:pPr algn="ctr"/>
              <a:endParaRPr lang="pt-BR" b="1" dirty="0"/>
            </a:p>
          </p:txBody>
        </p:sp>
        <p:sp>
          <p:nvSpPr>
            <p:cNvPr id="18" name="Retângulo 17"/>
            <p:cNvSpPr/>
            <p:nvPr/>
          </p:nvSpPr>
          <p:spPr>
            <a:xfrm rot="18780000">
              <a:off x="-63449" y="32518"/>
              <a:ext cx="558454" cy="46095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 anchorCtr="0"/>
            <a:lstStyle/>
            <a:p>
              <a:pPr algn="ctr"/>
              <a:r>
                <a:rPr lang="pt-BR" b="1" dirty="0" smtClean="0"/>
                <a:t>AM</a:t>
              </a:r>
              <a:endParaRPr lang="pt-B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3425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7569</TotalTime>
  <Words>4650</Words>
  <Application>Microsoft Office PowerPoint</Application>
  <PresentationFormat>Apresentação na tela (4:3)</PresentationFormat>
  <Paragraphs>890</Paragraphs>
  <Slides>64</Slides>
  <Notes>4</Notes>
  <HiddenSlides>1</HiddenSlides>
  <MMClips>7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incorporados</vt:lpstr>
      </vt:variant>
      <vt:variant>
        <vt:i4>1</vt:i4>
      </vt:variant>
      <vt:variant>
        <vt:lpstr>Títulos de slides</vt:lpstr>
      </vt:variant>
      <vt:variant>
        <vt:i4>64</vt:i4>
      </vt:variant>
    </vt:vector>
  </HeadingPairs>
  <TitlesOfParts>
    <vt:vector size="66" baseType="lpstr">
      <vt:lpstr>Tema do Office</vt:lpstr>
      <vt:lpstr>Equação</vt:lpstr>
      <vt:lpstr>Modulações  Analógicas</vt:lpstr>
      <vt:lpstr>Tipos de Sinais  (quanto à banda frequencial)</vt:lpstr>
      <vt:lpstr>Modulação Linear</vt:lpstr>
      <vt:lpstr>Faixas de Frequência</vt:lpstr>
      <vt:lpstr>AM</vt:lpstr>
      <vt:lpstr>Modulação Analógica</vt:lpstr>
      <vt:lpstr>Modulação AM</vt:lpstr>
      <vt:lpstr>Modulação AM</vt:lpstr>
      <vt:lpstr>Modulação AM</vt:lpstr>
      <vt:lpstr>Modulação AM</vt:lpstr>
      <vt:lpstr>Modulação AM</vt:lpstr>
      <vt:lpstr>Modulação AM</vt:lpstr>
      <vt:lpstr>Modulação Analógica</vt:lpstr>
      <vt:lpstr>Modulação AM</vt:lpstr>
      <vt:lpstr>Modulação AM</vt:lpstr>
      <vt:lpstr>Modulação AM</vt:lpstr>
      <vt:lpstr>Modulação AM</vt:lpstr>
      <vt:lpstr>Modulação AM</vt:lpstr>
      <vt:lpstr>Modulação AM</vt:lpstr>
      <vt:lpstr>Modulação AM</vt:lpstr>
      <vt:lpstr>Modulação AM</vt:lpstr>
      <vt:lpstr>Modulação AM</vt:lpstr>
      <vt:lpstr>Modulação AM</vt:lpstr>
      <vt:lpstr>Modulação AM</vt:lpstr>
      <vt:lpstr>Modulação AM</vt:lpstr>
      <vt:lpstr>Modulação AM</vt:lpstr>
      <vt:lpstr>Modulação AM</vt:lpstr>
      <vt:lpstr>Demodulação AM</vt:lpstr>
      <vt:lpstr>Densidade Espectral de Potência</vt:lpstr>
      <vt:lpstr>Experimento 1</vt:lpstr>
      <vt:lpstr>Experimento 1</vt:lpstr>
      <vt:lpstr>Experimento 1</vt:lpstr>
      <vt:lpstr>Experimento 1</vt:lpstr>
      <vt:lpstr>Experimento 1</vt:lpstr>
      <vt:lpstr>Experimento 1</vt:lpstr>
      <vt:lpstr>Experimento 1</vt:lpstr>
      <vt:lpstr>Experimento 1</vt:lpstr>
      <vt:lpstr>Exercício</vt:lpstr>
      <vt:lpstr>Experimento 2</vt:lpstr>
      <vt:lpstr>Experimento 2</vt:lpstr>
      <vt:lpstr>Experimento</vt:lpstr>
      <vt:lpstr>Experimento</vt:lpstr>
      <vt:lpstr>FM &amp; PM</vt:lpstr>
      <vt:lpstr>Modulação Analógica</vt:lpstr>
      <vt:lpstr>Modulação Analógica</vt:lpstr>
      <vt:lpstr>Modulação Analógica</vt:lpstr>
      <vt:lpstr>Modulação Analógica</vt:lpstr>
      <vt:lpstr>Modulação Analógica</vt:lpstr>
      <vt:lpstr>Modulação Analógica</vt:lpstr>
      <vt:lpstr>Modulação Analógica</vt:lpstr>
      <vt:lpstr>Modulação Analógica</vt:lpstr>
      <vt:lpstr>Modulação Analógica</vt:lpstr>
      <vt:lpstr>Modulação Analógica</vt:lpstr>
      <vt:lpstr>Modulação Analógica</vt:lpstr>
      <vt:lpstr>Modulação Analógica</vt:lpstr>
      <vt:lpstr>Modulação Analógica</vt:lpstr>
      <vt:lpstr>Modulação Analógica</vt:lpstr>
      <vt:lpstr>Modulação Analógica</vt:lpstr>
      <vt:lpstr>Modulação Analógica</vt:lpstr>
      <vt:lpstr>Modulação Analógica</vt:lpstr>
      <vt:lpstr>Modulação Analógica</vt:lpstr>
      <vt:lpstr>Modulação Analógica</vt:lpstr>
      <vt:lpstr>Modulação Analógica</vt:lpstr>
      <vt:lpstr>Modulação Analógica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Windows User</dc:creator>
  <cp:lastModifiedBy>Windows User</cp:lastModifiedBy>
  <cp:revision>182</cp:revision>
  <cp:lastPrinted>2017-05-08T03:33:40Z</cp:lastPrinted>
  <dcterms:created xsi:type="dcterms:W3CDTF">2016-05-24T09:04:06Z</dcterms:created>
  <dcterms:modified xsi:type="dcterms:W3CDTF">2018-03-24T18:50:54Z</dcterms:modified>
</cp:coreProperties>
</file>